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Merriweather Light"/>
      <p:regular r:id="rId31"/>
      <p:bold r:id="rId32"/>
      <p:italic r:id="rId33"/>
      <p:boldItalic r:id="rId34"/>
    </p:embeddedFont>
    <p:embeddedFont>
      <p:font typeface="EB Garamond SemiBold"/>
      <p:regular r:id="rId35"/>
      <p:bold r:id="rId36"/>
      <p:italic r:id="rId37"/>
      <p:boldItalic r:id="rId38"/>
    </p:embeddedFont>
    <p:embeddedFont>
      <p:font typeface="EB Garamond"/>
      <p:regular r:id="rId39"/>
      <p:bold r:id="rId40"/>
      <p:italic r:id="rId41"/>
      <p:boldItalic r:id="rId42"/>
    </p:embeddedFont>
    <p:embeddedFont>
      <p:font typeface="EB Garamond ExtraBold"/>
      <p:bold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80409CF-EFBB-41F8-B98E-869C63FD9E18}">
  <a:tblStyle styleId="{E80409CF-EFBB-41F8-B98E-869C63FD9E1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BGaramond-bold.fntdata"/><Relationship Id="rId20" Type="http://schemas.openxmlformats.org/officeDocument/2006/relationships/slide" Target="slides/slide14.xml"/><Relationship Id="rId42" Type="http://schemas.openxmlformats.org/officeDocument/2006/relationships/font" Target="fonts/EBGaramond-boldItalic.fntdata"/><Relationship Id="rId41" Type="http://schemas.openxmlformats.org/officeDocument/2006/relationships/font" Target="fonts/EBGaramond-italic.fntdata"/><Relationship Id="rId22" Type="http://schemas.openxmlformats.org/officeDocument/2006/relationships/slide" Target="slides/slide16.xml"/><Relationship Id="rId44" Type="http://schemas.openxmlformats.org/officeDocument/2006/relationships/font" Target="fonts/EBGaramondExtraBold-boldItalic.fntdata"/><Relationship Id="rId21" Type="http://schemas.openxmlformats.org/officeDocument/2006/relationships/slide" Target="slides/slide15.xml"/><Relationship Id="rId43" Type="http://schemas.openxmlformats.org/officeDocument/2006/relationships/font" Target="fonts/EBGaramondExtraBold-bold.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erriweatherLight-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MerriweatherLight-italic.fntdata"/><Relationship Id="rId10" Type="http://schemas.openxmlformats.org/officeDocument/2006/relationships/slide" Target="slides/slide4.xml"/><Relationship Id="rId32" Type="http://schemas.openxmlformats.org/officeDocument/2006/relationships/font" Target="fonts/MerriweatherLight-bold.fntdata"/><Relationship Id="rId13" Type="http://schemas.openxmlformats.org/officeDocument/2006/relationships/slide" Target="slides/slide7.xml"/><Relationship Id="rId35" Type="http://schemas.openxmlformats.org/officeDocument/2006/relationships/font" Target="fonts/EBGaramondSemiBold-regular.fntdata"/><Relationship Id="rId12" Type="http://schemas.openxmlformats.org/officeDocument/2006/relationships/slide" Target="slides/slide6.xml"/><Relationship Id="rId34" Type="http://schemas.openxmlformats.org/officeDocument/2006/relationships/font" Target="fonts/MerriweatherLight-boldItalic.fntdata"/><Relationship Id="rId15" Type="http://schemas.openxmlformats.org/officeDocument/2006/relationships/slide" Target="slides/slide9.xml"/><Relationship Id="rId37" Type="http://schemas.openxmlformats.org/officeDocument/2006/relationships/font" Target="fonts/EBGaramondSemiBold-italic.fntdata"/><Relationship Id="rId14" Type="http://schemas.openxmlformats.org/officeDocument/2006/relationships/slide" Target="slides/slide8.xml"/><Relationship Id="rId36" Type="http://schemas.openxmlformats.org/officeDocument/2006/relationships/font" Target="fonts/EBGaramondSemiBold-bold.fntdata"/><Relationship Id="rId17" Type="http://schemas.openxmlformats.org/officeDocument/2006/relationships/slide" Target="slides/slide11.xml"/><Relationship Id="rId39" Type="http://schemas.openxmlformats.org/officeDocument/2006/relationships/font" Target="fonts/EBGaramond-regular.fntdata"/><Relationship Id="rId16" Type="http://schemas.openxmlformats.org/officeDocument/2006/relationships/slide" Target="slides/slide10.xml"/><Relationship Id="rId38" Type="http://schemas.openxmlformats.org/officeDocument/2006/relationships/font" Target="fonts/EBGaramondSemiBold-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a0dec4b3f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a0dec4b3f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Karen</a:t>
            </a:r>
            <a:br>
              <a:rPr lang="en"/>
            </a:br>
            <a:r>
              <a:rPr lang="en"/>
              <a:t>Visual rep of LMM </a:t>
            </a:r>
            <a:endParaRPr/>
          </a:p>
          <a:p>
            <a:pPr indent="-298450" lvl="0" marL="457200" rtl="0" algn="l">
              <a:spcBef>
                <a:spcPts val="0"/>
              </a:spcBef>
              <a:spcAft>
                <a:spcPts val="0"/>
              </a:spcAft>
              <a:buSzPts val="1100"/>
              <a:buChar char="-"/>
            </a:pPr>
            <a:r>
              <a:rPr lang="en"/>
              <a:t>Graphing effect of treatment level (before or during) to see its effect on result_value </a:t>
            </a:r>
            <a:endParaRPr/>
          </a:p>
          <a:p>
            <a:pPr indent="0" lvl="0" marL="0" rtl="0" algn="l">
              <a:spcBef>
                <a:spcPts val="0"/>
              </a:spcBef>
              <a:spcAft>
                <a:spcPts val="0"/>
              </a:spcAft>
              <a:buNone/>
            </a:pPr>
            <a:r>
              <a:rPr lang="en"/>
              <a:t>Shows sig difference between two treatments - p value is significant (aquaculture has significant effect on phosphorus levels) </a:t>
            </a:r>
            <a:endParaRPr/>
          </a:p>
          <a:p>
            <a:pPr indent="0" lvl="0" marL="0" rtl="0" algn="l">
              <a:spcBef>
                <a:spcPts val="0"/>
              </a:spcBef>
              <a:spcAft>
                <a:spcPts val="0"/>
              </a:spcAft>
              <a:buNone/>
            </a:pPr>
            <a:r>
              <a:rPr lang="en"/>
              <a:t>Accounted for dependency in our time series data by plotting year as a random effect and you can see how each year affects the predicted result value </a:t>
            </a:r>
            <a:endParaRPr/>
          </a:p>
          <a:p>
            <a:pPr indent="-298450" lvl="0" marL="457200" rtl="0" algn="l">
              <a:spcBef>
                <a:spcPts val="0"/>
              </a:spcBef>
              <a:spcAft>
                <a:spcPts val="0"/>
              </a:spcAft>
              <a:buSzPts val="1100"/>
              <a:buChar char="-"/>
            </a:pPr>
            <a:r>
              <a:rPr lang="en"/>
              <a:t>Black dot is the predicted mean derived from the LMM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62bf2d692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62bf2d692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62bf2d692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62bf2d692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Maximum predicted range of P [] is greater when including during data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a0dec4b3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a0dec4b3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Karen</a:t>
            </a:r>
            <a:br>
              <a:rPr lang="en"/>
            </a:br>
            <a:r>
              <a:rPr lang="en"/>
              <a:t>Compare and contrast to phosphorus</a:t>
            </a:r>
            <a:endParaRPr/>
          </a:p>
          <a:p>
            <a:pPr indent="-298450" lvl="0" marL="457200" rtl="0" algn="l">
              <a:spcBef>
                <a:spcPts val="0"/>
              </a:spcBef>
              <a:spcAft>
                <a:spcPts val="0"/>
              </a:spcAft>
              <a:buSzPts val="1100"/>
              <a:buChar char="-"/>
            </a:pPr>
            <a:r>
              <a:rPr lang="en"/>
              <a:t>Random effect of year is not as variable as we saw in phosphorus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62bf2d692c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62bf2d692c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62bf2d692c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62bf2d692c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a2200bd404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a2200bd40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Jaden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a2200bd404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a2200bd404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Permutation shows significant difference in group means between the two treatment groups. The linear mixed model shows the same, and the close clustering of the points indicates that there is very little variation between each year.</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a2200bd404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a2200bd404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forecasting shows an increase in the range of variation of resultant values (dark grey area) between the before and the during treatments.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62bf2d692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62bf2d692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Mention how oxygen levels change during eutrophication</a:t>
            </a:r>
            <a:endParaRPr/>
          </a:p>
          <a:p>
            <a:pPr indent="0" lvl="0" marL="0" rtl="0" algn="l">
              <a:spcBef>
                <a:spcPts val="0"/>
              </a:spcBef>
              <a:spcAft>
                <a:spcPts val="0"/>
              </a:spcAft>
              <a:buNone/>
            </a:pPr>
            <a:r>
              <a:rPr lang="en"/>
              <a:t>Lake remained oligotrophic throughout the aquaculture period and had higher hypolimnetic dissolved O [] compared to an </a:t>
            </a:r>
            <a:r>
              <a:rPr lang="en"/>
              <a:t>epilimnion-fertilized lake (Bristow).</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a0dec4b3f7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a0dec4b3f7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Elli</a:t>
            </a:r>
            <a:endParaRPr/>
          </a:p>
          <a:p>
            <a:pPr indent="0" lvl="0" marL="0" rtl="0" algn="l">
              <a:spcBef>
                <a:spcPts val="0"/>
              </a:spcBef>
              <a:spcAft>
                <a:spcPts val="0"/>
              </a:spcAft>
              <a:buNone/>
            </a:pPr>
            <a:r>
              <a:t/>
            </a:r>
            <a:endParaRPr/>
          </a:p>
          <a:p>
            <a:pPr indent="-228600" lvl="0" marL="457200" rtl="0" algn="l">
              <a:lnSpc>
                <a:spcPct val="115000"/>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Aquaculture is a major industry around the world and many experts point towards its importance as we work towards global food security</a:t>
            </a:r>
            <a:endParaRPr sz="1200">
              <a:solidFill>
                <a:schemeClr val="dk1"/>
              </a:solidFill>
              <a:latin typeface="Times New Roman"/>
              <a:ea typeface="Times New Roman"/>
              <a:cs typeface="Times New Roman"/>
              <a:sym typeface="Times New Roman"/>
            </a:endParaRPr>
          </a:p>
          <a:p>
            <a:pPr indent="-228600" lvl="0" marL="457200" rtl="0" algn="l">
              <a:lnSpc>
                <a:spcPct val="115000"/>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There are many concerns over the environmental impacts that could accompany freshwater aquaculture expansion revolving around water quality degradation and the impacts of these changes on biota inhabiting this environment</a:t>
            </a:r>
            <a:endParaRPr sz="1200">
              <a:solidFill>
                <a:schemeClr val="dk1"/>
              </a:solidFill>
              <a:latin typeface="Times New Roman"/>
              <a:ea typeface="Times New Roman"/>
              <a:cs typeface="Times New Roman"/>
              <a:sym typeface="Times New Roman"/>
            </a:endParaRPr>
          </a:p>
          <a:p>
            <a:pPr indent="-228600" lvl="0" marL="457200" rtl="0" algn="l">
              <a:lnSpc>
                <a:spcPct val="115000"/>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Cage farms release large loads of organic matter and nutrients into the environment and the cumulative impacts of aquaculture on a whole aquatic ecosystem is difficult to study.</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6270afcd5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6270afcd5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Jaden</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a2200bd404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a2200bd404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a24e285fb7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a24e285fb7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62c7ad6eb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62c7ad6eb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a28c748611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a28c748611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6270afcd5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6270afcd5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Elli</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This field site isolated from the rest of society in Northwestern ON</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Extensive data has been collected on these lakes since the site opened in the 1960s and they’re well known for their whole-lake manipulation experiments can be done without confounding factors such as human civilization nearby</a:t>
            </a:r>
            <a:endParaRPr>
              <a:solidFill>
                <a:schemeClr val="dk1"/>
              </a:solidFill>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L375 is oligotrophic (deep and cold) and dimictic (thermal stratification causes the water column to mix twice a year)</a:t>
            </a:r>
            <a:endParaRPr/>
          </a:p>
          <a:p>
            <a:pPr indent="-298450" lvl="0" marL="457200" rtl="0" algn="l">
              <a:spcBef>
                <a:spcPts val="0"/>
              </a:spcBef>
              <a:spcAft>
                <a:spcPts val="0"/>
              </a:spcAft>
              <a:buSzPts val="1100"/>
              <a:buChar char="●"/>
            </a:pPr>
            <a:r>
              <a:rPr lang="en"/>
              <a:t>During 2003-2007, 10,000 rainbow trout were raised each season in an aquaculture cage</a:t>
            </a:r>
            <a:endParaRPr/>
          </a:p>
          <a:p>
            <a:pPr indent="-298450" lvl="0" marL="457200" rtl="0" algn="l">
              <a:spcBef>
                <a:spcPts val="0"/>
              </a:spcBef>
              <a:spcAft>
                <a:spcPts val="0"/>
              </a:spcAft>
              <a:buSzPts val="1100"/>
              <a:buChar char="●"/>
            </a:pPr>
            <a:r>
              <a:rPr lang="en"/>
              <a:t>Measurements of water chemistry, fish health, and other ecosystem impacts were recorded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6270afcd5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6270afcd5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Elli</a:t>
            </a:r>
            <a:br>
              <a:rPr lang="en"/>
            </a:br>
            <a:r>
              <a:rPr lang="en"/>
              <a:t>We have time series data on many different water chemistry parameters measured from the epilimnion (top layer of lake)</a:t>
            </a:r>
            <a:endParaRPr/>
          </a:p>
          <a:p>
            <a:pPr indent="-298450" lvl="0" marL="457200" rtl="0" algn="l">
              <a:spcBef>
                <a:spcPts val="0"/>
              </a:spcBef>
              <a:spcAft>
                <a:spcPts val="0"/>
              </a:spcAft>
              <a:buSzPts val="1100"/>
              <a:buChar char="●"/>
            </a:pPr>
            <a:r>
              <a:rPr lang="en"/>
              <a:t>Our data is time series data from before the experiment (pre 2003), during (2003-2007), and after (post 2007)</a:t>
            </a:r>
            <a:endParaRPr/>
          </a:p>
          <a:p>
            <a:pPr indent="-298450" lvl="0" marL="457200" rtl="0" algn="l">
              <a:spcBef>
                <a:spcPts val="0"/>
              </a:spcBef>
              <a:spcAft>
                <a:spcPts val="0"/>
              </a:spcAft>
              <a:buSzPts val="1100"/>
              <a:buChar char="●"/>
            </a:pPr>
            <a:r>
              <a:rPr lang="en"/>
              <a:t>These plots show the average </a:t>
            </a:r>
            <a:r>
              <a:rPr lang="en"/>
              <a:t>annual</a:t>
            </a:r>
            <a:r>
              <a:rPr lang="en"/>
              <a:t> value of each variable over time</a:t>
            </a:r>
            <a:endParaRPr/>
          </a:p>
          <a:p>
            <a:pPr indent="-298450" lvl="0" marL="457200" rtl="0" algn="l">
              <a:spcBef>
                <a:spcPts val="0"/>
              </a:spcBef>
              <a:spcAft>
                <a:spcPts val="0"/>
              </a:spcAft>
              <a:buSzPts val="1100"/>
              <a:buChar char="●"/>
            </a:pPr>
            <a:r>
              <a:rPr lang="en"/>
              <a:t>Today we’re going to focus on phosphorus, nitrogen, and </a:t>
            </a:r>
            <a:r>
              <a:rPr lang="en"/>
              <a:t>chlorophyll</a:t>
            </a:r>
            <a:r>
              <a:rPr lang="en"/>
              <a:t> A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6270afcd5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6270afcd5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Kumal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62bf2d692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62bf2d692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Explanation of mean permutation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a25f15936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a25f15936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a25f15936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a25f15936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6270afcd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6270afcd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Karen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0.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2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8.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2.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3.png"/><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71000"/>
          </a:blip>
          <a:stretch>
            <a:fillRect/>
          </a:stretch>
        </p:blipFill>
        <p:spPr>
          <a:xfrm>
            <a:off x="0" y="-12"/>
            <a:ext cx="9144003" cy="6857987"/>
          </a:xfrm>
          <a:prstGeom prst="rect">
            <a:avLst/>
          </a:prstGeom>
          <a:noFill/>
          <a:ln>
            <a:noFill/>
          </a:ln>
        </p:spPr>
      </p:pic>
      <p:sp>
        <p:nvSpPr>
          <p:cNvPr id="55" name="Google Shape;55;p13"/>
          <p:cNvSpPr txBox="1"/>
          <p:nvPr>
            <p:ph type="ctrTitle"/>
          </p:nvPr>
        </p:nvSpPr>
        <p:spPr>
          <a:xfrm>
            <a:off x="717226" y="373050"/>
            <a:ext cx="75003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100">
                <a:latin typeface="EB Garamond ExtraBold"/>
                <a:ea typeface="EB Garamond ExtraBold"/>
                <a:cs typeface="EB Garamond ExtraBold"/>
                <a:sym typeface="EB Garamond ExtraBold"/>
              </a:rPr>
              <a:t>Effect of </a:t>
            </a:r>
            <a:r>
              <a:rPr lang="en" sz="3100">
                <a:latin typeface="EB Garamond ExtraBold"/>
                <a:ea typeface="EB Garamond ExtraBold"/>
                <a:cs typeface="EB Garamond ExtraBold"/>
                <a:sym typeface="EB Garamond ExtraBold"/>
              </a:rPr>
              <a:t>Freshwater</a:t>
            </a:r>
            <a:r>
              <a:rPr lang="en" sz="3100">
                <a:latin typeface="EB Garamond ExtraBold"/>
                <a:ea typeface="EB Garamond ExtraBold"/>
                <a:cs typeface="EB Garamond ExtraBold"/>
                <a:sym typeface="EB Garamond ExtraBold"/>
              </a:rPr>
              <a:t> Aquaculture on Epilimnetic Nitrogen, Phosphorus, and Chlorophyll A Levels</a:t>
            </a:r>
            <a:endParaRPr sz="3100">
              <a:latin typeface="EB Garamond ExtraBold"/>
              <a:ea typeface="EB Garamond ExtraBold"/>
              <a:cs typeface="EB Garamond ExtraBold"/>
              <a:sym typeface="EB Garamond ExtraBold"/>
            </a:endParaRPr>
          </a:p>
        </p:txBody>
      </p:sp>
      <p:sp>
        <p:nvSpPr>
          <p:cNvPr id="56" name="Google Shape;56;p13"/>
          <p:cNvSpPr txBox="1"/>
          <p:nvPr>
            <p:ph idx="1" type="subTitle"/>
          </p:nvPr>
        </p:nvSpPr>
        <p:spPr>
          <a:xfrm>
            <a:off x="311700" y="247962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solidFill>
                  <a:schemeClr val="dk1"/>
                </a:solidFill>
                <a:latin typeface="EB Garamond"/>
                <a:ea typeface="EB Garamond"/>
                <a:cs typeface="EB Garamond"/>
                <a:sym typeface="EB Garamond"/>
              </a:rPr>
              <a:t>EEB313 - December 5, 2023</a:t>
            </a:r>
            <a:endParaRPr>
              <a:solidFill>
                <a:schemeClr val="dk1"/>
              </a:solidFill>
              <a:latin typeface="EB Garamond"/>
              <a:ea typeface="EB Garamond"/>
              <a:cs typeface="EB Garamond"/>
              <a:sym typeface="EB Garamond"/>
            </a:endParaRPr>
          </a:p>
          <a:p>
            <a:pPr indent="0" lvl="0" marL="0" rtl="0" algn="ctr">
              <a:spcBef>
                <a:spcPts val="0"/>
              </a:spcBef>
              <a:spcAft>
                <a:spcPts val="0"/>
              </a:spcAft>
              <a:buNone/>
            </a:pPr>
            <a:r>
              <a:rPr lang="en">
                <a:solidFill>
                  <a:schemeClr val="dk1"/>
                </a:solidFill>
                <a:latin typeface="EB Garamond"/>
                <a:ea typeface="EB Garamond"/>
                <a:cs typeface="EB Garamond"/>
                <a:sym typeface="EB Garamond"/>
              </a:rPr>
              <a:t>Elli Hung, Jaden Tran, Karen Sit, Kumal Udamulla</a:t>
            </a:r>
            <a:endParaRPr>
              <a:solidFill>
                <a:schemeClr val="dk1"/>
              </a:solidFill>
              <a:latin typeface="EB Garamond"/>
              <a:ea typeface="EB Garamond"/>
              <a:cs typeface="EB Garamond"/>
              <a:sym typeface="EB Garamo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2"/>
          <p:cNvSpPr txBox="1"/>
          <p:nvPr>
            <p:ph type="title"/>
          </p:nvPr>
        </p:nvSpPr>
        <p:spPr>
          <a:xfrm>
            <a:off x="311700" y="255875"/>
            <a:ext cx="872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020">
                <a:latin typeface="EB Garamond ExtraBold"/>
                <a:ea typeface="EB Garamond ExtraBold"/>
                <a:cs typeface="EB Garamond ExtraBold"/>
                <a:sym typeface="EB Garamond ExtraBold"/>
              </a:rPr>
              <a:t>Phosphorus levels increased significantly after aquaculture </a:t>
            </a:r>
            <a:endParaRPr sz="2020">
              <a:latin typeface="EB Garamond ExtraBold"/>
              <a:ea typeface="EB Garamond ExtraBold"/>
              <a:cs typeface="EB Garamond ExtraBold"/>
              <a:sym typeface="EB Garamond ExtraBold"/>
            </a:endParaRPr>
          </a:p>
        </p:txBody>
      </p:sp>
      <p:pic>
        <p:nvPicPr>
          <p:cNvPr id="137" name="Google Shape;137;p22"/>
          <p:cNvPicPr preferRelativeResize="0"/>
          <p:nvPr/>
        </p:nvPicPr>
        <p:blipFill>
          <a:blip r:embed="rId3">
            <a:alphaModFix/>
          </a:blip>
          <a:stretch>
            <a:fillRect/>
          </a:stretch>
        </p:blipFill>
        <p:spPr>
          <a:xfrm>
            <a:off x="227400" y="1090250"/>
            <a:ext cx="4344599" cy="2684324"/>
          </a:xfrm>
          <a:prstGeom prst="rect">
            <a:avLst/>
          </a:prstGeom>
          <a:noFill/>
          <a:ln>
            <a:noFill/>
          </a:ln>
        </p:spPr>
      </p:pic>
      <p:pic>
        <p:nvPicPr>
          <p:cNvPr id="138" name="Google Shape;138;p22"/>
          <p:cNvPicPr preferRelativeResize="0"/>
          <p:nvPr/>
        </p:nvPicPr>
        <p:blipFill>
          <a:blip r:embed="rId4">
            <a:alphaModFix/>
          </a:blip>
          <a:stretch>
            <a:fillRect/>
          </a:stretch>
        </p:blipFill>
        <p:spPr>
          <a:xfrm>
            <a:off x="4693600" y="1017726"/>
            <a:ext cx="4344571" cy="2684324"/>
          </a:xfrm>
          <a:prstGeom prst="rect">
            <a:avLst/>
          </a:prstGeom>
          <a:noFill/>
          <a:ln>
            <a:noFill/>
          </a:ln>
        </p:spPr>
      </p:pic>
      <p:graphicFrame>
        <p:nvGraphicFramePr>
          <p:cNvPr id="139" name="Google Shape;139;p22"/>
          <p:cNvGraphicFramePr/>
          <p:nvPr/>
        </p:nvGraphicFramePr>
        <p:xfrm>
          <a:off x="3133950" y="3847100"/>
          <a:ext cx="3000000" cy="3000000"/>
        </p:xfrm>
        <a:graphic>
          <a:graphicData uri="http://schemas.openxmlformats.org/drawingml/2006/table">
            <a:tbl>
              <a:tblPr>
                <a:noFill/>
                <a:tableStyleId>{E80409CF-EFBB-41F8-B98E-869C63FD9E18}</a:tableStyleId>
              </a:tblPr>
              <a:tblGrid>
                <a:gridCol w="1438050"/>
                <a:gridCol w="1438050"/>
              </a:tblGrid>
              <a:tr h="207725">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C</a:t>
                      </a:r>
                      <a:r>
                        <a:rPr lang="en" sz="1200">
                          <a:solidFill>
                            <a:schemeClr val="dk1"/>
                          </a:solidFill>
                          <a:latin typeface="EB Garamond"/>
                          <a:ea typeface="EB Garamond"/>
                          <a:cs typeface="EB Garamond"/>
                          <a:sym typeface="EB Garamond"/>
                        </a:rPr>
                        <a:t>haracteristic</a:t>
                      </a:r>
                      <a:endParaRPr sz="12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P Value</a:t>
                      </a:r>
                      <a:endParaRPr sz="1200">
                        <a:solidFill>
                          <a:schemeClr val="dk1"/>
                        </a:solidFill>
                        <a:latin typeface="EB Garamond"/>
                        <a:ea typeface="EB Garamond"/>
                        <a:cs typeface="EB Garamond"/>
                        <a:sym typeface="EB Garamond"/>
                      </a:endParaRPr>
                    </a:p>
                  </a:txBody>
                  <a:tcPr marT="91425" marB="91425" marR="91425" marL="91425"/>
                </a:tc>
              </a:tr>
              <a:tr h="207725">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PARTP</a:t>
                      </a:r>
                      <a:endParaRPr sz="12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1.244521e-05</a:t>
                      </a:r>
                      <a:endParaRPr sz="1200">
                        <a:solidFill>
                          <a:schemeClr val="dk1"/>
                        </a:solidFill>
                        <a:latin typeface="EB Garamond"/>
                        <a:ea typeface="EB Garamond"/>
                        <a:cs typeface="EB Garamond"/>
                        <a:sym typeface="EB Garamond"/>
                      </a:endParaRPr>
                    </a:p>
                  </a:txBody>
                  <a:tcPr marT="91425" marB="91425" marR="91425" marL="91425">
                    <a:solidFill>
                      <a:srgbClr val="D9EAD3"/>
                    </a:solidFill>
                  </a:tcPr>
                </a:tc>
              </a:tr>
              <a:tr h="207725">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TDP</a:t>
                      </a:r>
                      <a:endParaRPr sz="12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1.694702e-02</a:t>
                      </a:r>
                      <a:endParaRPr sz="1200">
                        <a:solidFill>
                          <a:schemeClr val="dk1"/>
                        </a:solidFill>
                        <a:latin typeface="EB Garamond"/>
                        <a:ea typeface="EB Garamond"/>
                        <a:cs typeface="EB Garamond"/>
                        <a:sym typeface="EB Garamond"/>
                      </a:endParaRPr>
                    </a:p>
                  </a:txBody>
                  <a:tcPr marT="91425" marB="91425" marR="91425" marL="91425">
                    <a:solidFill>
                      <a:srgbClr val="D9EAD3"/>
                    </a:solidFill>
                  </a:tcPr>
                </a:tc>
              </a:tr>
            </a:tbl>
          </a:graphicData>
        </a:graphic>
      </p:graphicFrame>
      <p:sp>
        <p:nvSpPr>
          <p:cNvPr id="140" name="Google Shape;140;p22"/>
          <p:cNvSpPr txBox="1"/>
          <p:nvPr/>
        </p:nvSpPr>
        <p:spPr>
          <a:xfrm>
            <a:off x="161550" y="3800175"/>
            <a:ext cx="26733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EB Garamond SemiBold"/>
                <a:ea typeface="EB Garamond SemiBold"/>
                <a:cs typeface="EB Garamond SemiBold"/>
                <a:sym typeface="EB Garamond SemiBold"/>
              </a:rPr>
              <a:t>Effect size of treatment on PARTP: 3.81712ug/L</a:t>
            </a:r>
            <a:endParaRPr sz="900">
              <a:solidFill>
                <a:schemeClr val="dk1"/>
              </a:solidFill>
              <a:latin typeface="EB Garamond SemiBold"/>
              <a:ea typeface="EB Garamond SemiBold"/>
              <a:cs typeface="EB Garamond SemiBold"/>
              <a:sym typeface="EB Garamond SemiBold"/>
            </a:endParaRPr>
          </a:p>
        </p:txBody>
      </p:sp>
      <p:sp>
        <p:nvSpPr>
          <p:cNvPr id="141" name="Google Shape;141;p22"/>
          <p:cNvSpPr txBox="1"/>
          <p:nvPr/>
        </p:nvSpPr>
        <p:spPr>
          <a:xfrm>
            <a:off x="6309150" y="3800175"/>
            <a:ext cx="26733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EB Garamond SemiBold"/>
                <a:ea typeface="EB Garamond SemiBold"/>
                <a:cs typeface="EB Garamond SemiBold"/>
                <a:sym typeface="EB Garamond SemiBold"/>
              </a:rPr>
              <a:t>Effect size of treatment on TDP:  0.98891ug/L</a:t>
            </a:r>
            <a:endParaRPr sz="900">
              <a:solidFill>
                <a:schemeClr val="dk1"/>
              </a:solidFill>
              <a:latin typeface="EB Garamond SemiBold"/>
              <a:ea typeface="EB Garamond SemiBold"/>
              <a:cs typeface="EB Garamond SemiBold"/>
              <a:sym typeface="EB Garamond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3"/>
          <p:cNvSpPr txBox="1"/>
          <p:nvPr>
            <p:ph type="title"/>
          </p:nvPr>
        </p:nvSpPr>
        <p:spPr>
          <a:xfrm>
            <a:off x="311700" y="297800"/>
            <a:ext cx="8726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2000">
                <a:latin typeface="EB Garamond ExtraBold"/>
                <a:ea typeface="EB Garamond ExtraBold"/>
                <a:cs typeface="EB Garamond ExtraBold"/>
                <a:sym typeface="EB Garamond ExtraBold"/>
              </a:rPr>
              <a:t>Phosphorus levels increased significantly after aquaculture </a:t>
            </a:r>
            <a:endParaRPr sz="2000">
              <a:latin typeface="EB Garamond ExtraBold"/>
              <a:ea typeface="EB Garamond ExtraBold"/>
              <a:cs typeface="EB Garamond ExtraBold"/>
              <a:sym typeface="EB Garamond ExtraBold"/>
            </a:endParaRPr>
          </a:p>
        </p:txBody>
      </p:sp>
      <p:pic>
        <p:nvPicPr>
          <p:cNvPr id="147" name="Google Shape;147;p23"/>
          <p:cNvPicPr preferRelativeResize="0"/>
          <p:nvPr/>
        </p:nvPicPr>
        <p:blipFill>
          <a:blip r:embed="rId3">
            <a:alphaModFix/>
          </a:blip>
          <a:stretch>
            <a:fillRect/>
          </a:stretch>
        </p:blipFill>
        <p:spPr>
          <a:xfrm>
            <a:off x="152400" y="952799"/>
            <a:ext cx="4236943" cy="2894300"/>
          </a:xfrm>
          <a:prstGeom prst="rect">
            <a:avLst/>
          </a:prstGeom>
          <a:noFill/>
          <a:ln>
            <a:noFill/>
          </a:ln>
        </p:spPr>
      </p:pic>
      <p:pic>
        <p:nvPicPr>
          <p:cNvPr id="148" name="Google Shape;148;p23"/>
          <p:cNvPicPr preferRelativeResize="0"/>
          <p:nvPr/>
        </p:nvPicPr>
        <p:blipFill>
          <a:blip r:embed="rId4">
            <a:alphaModFix/>
          </a:blip>
          <a:stretch>
            <a:fillRect/>
          </a:stretch>
        </p:blipFill>
        <p:spPr>
          <a:xfrm>
            <a:off x="4801550" y="952800"/>
            <a:ext cx="4236950" cy="2894325"/>
          </a:xfrm>
          <a:prstGeom prst="rect">
            <a:avLst/>
          </a:prstGeom>
          <a:noFill/>
          <a:ln>
            <a:noFill/>
          </a:ln>
        </p:spPr>
      </p:pic>
      <p:sp>
        <p:nvSpPr>
          <p:cNvPr id="149" name="Google Shape;149;p23"/>
          <p:cNvSpPr txBox="1"/>
          <p:nvPr/>
        </p:nvSpPr>
        <p:spPr>
          <a:xfrm>
            <a:off x="1219225" y="3929400"/>
            <a:ext cx="2103300" cy="42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EB Garamond SemiBold"/>
                <a:ea typeface="EB Garamond SemiBold"/>
                <a:cs typeface="EB Garamond SemiBold"/>
                <a:sym typeface="EB Garamond SemiBold"/>
              </a:rPr>
              <a:t>Real difference (PARTP): 4.0242</a:t>
            </a:r>
            <a:endParaRPr sz="1000">
              <a:solidFill>
                <a:schemeClr val="dk1"/>
              </a:solidFill>
              <a:latin typeface="EB Garamond SemiBold"/>
              <a:ea typeface="EB Garamond SemiBold"/>
              <a:cs typeface="EB Garamond SemiBold"/>
              <a:sym typeface="EB Garamond SemiBold"/>
            </a:endParaRPr>
          </a:p>
        </p:txBody>
      </p:sp>
      <p:sp>
        <p:nvSpPr>
          <p:cNvPr id="150" name="Google Shape;150;p23"/>
          <p:cNvSpPr txBox="1"/>
          <p:nvPr/>
        </p:nvSpPr>
        <p:spPr>
          <a:xfrm>
            <a:off x="5218263" y="3938400"/>
            <a:ext cx="3403500" cy="42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EB Garamond SemiBold"/>
                <a:ea typeface="EB Garamond SemiBold"/>
                <a:cs typeface="EB Garamond SemiBold"/>
                <a:sym typeface="EB Garamond SemiBold"/>
              </a:rPr>
              <a:t>Real difference (TDP): 1.0965</a:t>
            </a:r>
            <a:endParaRPr sz="1000">
              <a:solidFill>
                <a:schemeClr val="dk1"/>
              </a:solidFill>
              <a:latin typeface="EB Garamond SemiBold"/>
              <a:ea typeface="EB Garamond SemiBold"/>
              <a:cs typeface="EB Garamond SemiBold"/>
              <a:sym typeface="EB Garamond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990"/>
              <a:buFont typeface="Arial"/>
              <a:buNone/>
            </a:pPr>
            <a:r>
              <a:rPr lang="en" sz="2000">
                <a:latin typeface="EB Garamond ExtraBold"/>
                <a:ea typeface="EB Garamond ExtraBold"/>
                <a:cs typeface="EB Garamond ExtraBold"/>
                <a:sym typeface="EB Garamond ExtraBold"/>
              </a:rPr>
              <a:t>ARIMA predicts phosphorus levels will change with a</a:t>
            </a:r>
            <a:r>
              <a:rPr lang="en" sz="2000">
                <a:latin typeface="EB Garamond ExtraBold"/>
                <a:ea typeface="EB Garamond ExtraBold"/>
                <a:cs typeface="EB Garamond ExtraBold"/>
                <a:sym typeface="EB Garamond ExtraBold"/>
              </a:rPr>
              <a:t>quaculture</a:t>
            </a:r>
            <a:endParaRPr sz="2000">
              <a:latin typeface="EB Garamond ExtraBold"/>
              <a:ea typeface="EB Garamond ExtraBold"/>
              <a:cs typeface="EB Garamond ExtraBold"/>
              <a:sym typeface="EB Garamond ExtraBold"/>
            </a:endParaRPr>
          </a:p>
        </p:txBody>
      </p:sp>
      <p:pic>
        <p:nvPicPr>
          <p:cNvPr id="156" name="Google Shape;156;p24"/>
          <p:cNvPicPr preferRelativeResize="0"/>
          <p:nvPr/>
        </p:nvPicPr>
        <p:blipFill>
          <a:blip r:embed="rId3">
            <a:alphaModFix/>
          </a:blip>
          <a:stretch>
            <a:fillRect/>
          </a:stretch>
        </p:blipFill>
        <p:spPr>
          <a:xfrm>
            <a:off x="4648200" y="951850"/>
            <a:ext cx="4495799" cy="2777229"/>
          </a:xfrm>
          <a:prstGeom prst="rect">
            <a:avLst/>
          </a:prstGeom>
          <a:noFill/>
          <a:ln>
            <a:noFill/>
          </a:ln>
        </p:spPr>
      </p:pic>
      <p:sp>
        <p:nvSpPr>
          <p:cNvPr id="157" name="Google Shape;157;p24"/>
          <p:cNvSpPr txBox="1"/>
          <p:nvPr/>
        </p:nvSpPr>
        <p:spPr>
          <a:xfrm rot="-5400000">
            <a:off x="3933700" y="2092211"/>
            <a:ext cx="1473900" cy="3360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Result value (ug/L)</a:t>
            </a:r>
            <a:endParaRPr sz="1200">
              <a:solidFill>
                <a:schemeClr val="dk1"/>
              </a:solidFill>
            </a:endParaRPr>
          </a:p>
        </p:txBody>
      </p:sp>
      <p:sp>
        <p:nvSpPr>
          <p:cNvPr id="158" name="Google Shape;158;p24"/>
          <p:cNvSpPr txBox="1"/>
          <p:nvPr/>
        </p:nvSpPr>
        <p:spPr>
          <a:xfrm>
            <a:off x="6659450" y="3326475"/>
            <a:ext cx="1147200" cy="4026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EB Garamond"/>
                <a:ea typeface="EB Garamond"/>
                <a:cs typeface="EB Garamond"/>
                <a:sym typeface="EB Garamond"/>
              </a:rPr>
              <a:t>Time steps</a:t>
            </a:r>
            <a:endParaRPr sz="1300">
              <a:solidFill>
                <a:schemeClr val="dk1"/>
              </a:solidFill>
              <a:latin typeface="EB Garamond"/>
              <a:ea typeface="EB Garamond"/>
              <a:cs typeface="EB Garamond"/>
              <a:sym typeface="EB Garamond"/>
            </a:endParaRPr>
          </a:p>
        </p:txBody>
      </p:sp>
      <p:graphicFrame>
        <p:nvGraphicFramePr>
          <p:cNvPr id="159" name="Google Shape;159;p24"/>
          <p:cNvGraphicFramePr/>
          <p:nvPr/>
        </p:nvGraphicFramePr>
        <p:xfrm>
          <a:off x="5034400" y="3386250"/>
          <a:ext cx="3000000" cy="3000000"/>
        </p:xfrm>
        <a:graphic>
          <a:graphicData uri="http://schemas.openxmlformats.org/drawingml/2006/table">
            <a:tbl>
              <a:tblPr>
                <a:noFill/>
                <a:tableStyleId>{E80409CF-EFBB-41F8-B98E-869C63FD9E18}</a:tableStyleId>
              </a:tblPr>
              <a:tblGrid>
                <a:gridCol w="1482150"/>
              </a:tblGrid>
              <a:tr h="314375">
                <a:tc>
                  <a:txBody>
                    <a:bodyPr/>
                    <a:lstStyle/>
                    <a:p>
                      <a:pPr indent="0" lvl="0" marL="0" rtl="0" algn="ctr">
                        <a:spcBef>
                          <a:spcPts val="0"/>
                        </a:spcBef>
                        <a:spcAft>
                          <a:spcPts val="0"/>
                        </a:spcAft>
                        <a:buNone/>
                      </a:pPr>
                      <a:r>
                        <a:rPr lang="en" sz="1100">
                          <a:solidFill>
                            <a:schemeClr val="dk1"/>
                          </a:solidFill>
                          <a:latin typeface="EB Garamond"/>
                          <a:ea typeface="EB Garamond"/>
                          <a:cs typeface="EB Garamond"/>
                          <a:sym typeface="EB Garamond"/>
                        </a:rPr>
                        <a:t>Data given to model</a:t>
                      </a:r>
                      <a:endParaRPr sz="1100">
                        <a:solidFill>
                          <a:schemeClr val="dk1"/>
                        </a:solidFill>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b="1" lang="en" sz="1100">
                          <a:solidFill>
                            <a:schemeClr val="dk1"/>
                          </a:solidFill>
                          <a:latin typeface="EB Garamond"/>
                          <a:ea typeface="EB Garamond"/>
                          <a:cs typeface="EB Garamond"/>
                          <a:sym typeface="EB Garamond"/>
                        </a:rPr>
                        <a:t>Before</a:t>
                      </a:r>
                      <a:endParaRPr b="1" sz="1100">
                        <a:solidFill>
                          <a:schemeClr val="dk1"/>
                        </a:solidFill>
                        <a:latin typeface="EB Garamond"/>
                        <a:ea typeface="EB Garamond"/>
                        <a:cs typeface="EB Garamond"/>
                        <a:sym typeface="EB Garamond"/>
                      </a:endParaRPr>
                    </a:p>
                  </a:txBody>
                  <a:tcPr marT="91425" marB="91425" marR="91425" marL="91425">
                    <a:solidFill>
                      <a:srgbClr val="D9EAD3"/>
                    </a:solidFill>
                  </a:tcPr>
                </a:tc>
              </a:tr>
              <a:tr h="314375">
                <a:tc>
                  <a:txBody>
                    <a:bodyPr/>
                    <a:lstStyle/>
                    <a:p>
                      <a:pPr indent="0" lvl="0" marL="0" rtl="0" algn="ctr">
                        <a:spcBef>
                          <a:spcPts val="0"/>
                        </a:spcBef>
                        <a:spcAft>
                          <a:spcPts val="0"/>
                        </a:spcAft>
                        <a:buNone/>
                      </a:pPr>
                      <a:r>
                        <a:rPr b="1" lang="en" sz="1100">
                          <a:solidFill>
                            <a:schemeClr val="dk1"/>
                          </a:solidFill>
                          <a:latin typeface="EB Garamond"/>
                          <a:ea typeface="EB Garamond"/>
                          <a:cs typeface="EB Garamond"/>
                          <a:sym typeface="EB Garamond"/>
                        </a:rPr>
                        <a:t>During</a:t>
                      </a:r>
                      <a:endParaRPr b="1" sz="1100">
                        <a:solidFill>
                          <a:schemeClr val="dk1"/>
                        </a:solidFill>
                        <a:latin typeface="EB Garamond"/>
                        <a:ea typeface="EB Garamond"/>
                        <a:cs typeface="EB Garamond"/>
                        <a:sym typeface="EB Garamond"/>
                      </a:endParaRPr>
                    </a:p>
                  </a:txBody>
                  <a:tcPr marT="91425" marB="91425" marR="91425" marL="91425">
                    <a:solidFill>
                      <a:srgbClr val="FFF2CC"/>
                    </a:solidFill>
                  </a:tcPr>
                </a:tc>
              </a:tr>
              <a:tr h="314375">
                <a:tc>
                  <a:txBody>
                    <a:bodyPr/>
                    <a:lstStyle/>
                    <a:p>
                      <a:pPr indent="0" lvl="0" marL="0" rtl="0" algn="ctr">
                        <a:spcBef>
                          <a:spcPts val="0"/>
                        </a:spcBef>
                        <a:spcAft>
                          <a:spcPts val="0"/>
                        </a:spcAft>
                        <a:buNone/>
                      </a:pPr>
                      <a:r>
                        <a:rPr b="1" lang="en" sz="1100">
                          <a:solidFill>
                            <a:schemeClr val="dk1"/>
                          </a:solidFill>
                          <a:latin typeface="EB Garamond"/>
                          <a:ea typeface="EB Garamond"/>
                          <a:cs typeface="EB Garamond"/>
                          <a:sym typeface="EB Garamond"/>
                        </a:rPr>
                        <a:t>After</a:t>
                      </a:r>
                      <a:endParaRPr b="1" sz="1100">
                        <a:solidFill>
                          <a:schemeClr val="dk1"/>
                        </a:solidFill>
                        <a:latin typeface="EB Garamond"/>
                        <a:ea typeface="EB Garamond"/>
                        <a:cs typeface="EB Garamond"/>
                        <a:sym typeface="EB Garamond"/>
                      </a:endParaRPr>
                    </a:p>
                  </a:txBody>
                  <a:tcPr marT="91425" marB="91425" marR="91425" marL="91425"/>
                </a:tc>
              </a:tr>
            </a:tbl>
          </a:graphicData>
        </a:graphic>
      </p:graphicFrame>
      <p:pic>
        <p:nvPicPr>
          <p:cNvPr id="160" name="Google Shape;160;p24"/>
          <p:cNvPicPr preferRelativeResize="0"/>
          <p:nvPr/>
        </p:nvPicPr>
        <p:blipFill>
          <a:blip r:embed="rId4">
            <a:alphaModFix/>
          </a:blip>
          <a:stretch>
            <a:fillRect/>
          </a:stretch>
        </p:blipFill>
        <p:spPr>
          <a:xfrm>
            <a:off x="127625" y="951850"/>
            <a:ext cx="4375018" cy="2702574"/>
          </a:xfrm>
          <a:prstGeom prst="rect">
            <a:avLst/>
          </a:prstGeom>
          <a:noFill/>
          <a:ln>
            <a:noFill/>
          </a:ln>
        </p:spPr>
      </p:pic>
      <p:sp>
        <p:nvSpPr>
          <p:cNvPr id="161" name="Google Shape;161;p24"/>
          <p:cNvSpPr txBox="1"/>
          <p:nvPr/>
        </p:nvSpPr>
        <p:spPr>
          <a:xfrm>
            <a:off x="1888750" y="3251825"/>
            <a:ext cx="1147200" cy="4026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EB Garamond"/>
                <a:ea typeface="EB Garamond"/>
                <a:cs typeface="EB Garamond"/>
                <a:sym typeface="EB Garamond"/>
              </a:rPr>
              <a:t>Time steps</a:t>
            </a:r>
            <a:endParaRPr sz="1300">
              <a:solidFill>
                <a:schemeClr val="dk1"/>
              </a:solidFill>
              <a:latin typeface="EB Garamond"/>
              <a:ea typeface="EB Garamond"/>
              <a:cs typeface="EB Garamond"/>
              <a:sym typeface="EB Garamond"/>
            </a:endParaRPr>
          </a:p>
        </p:txBody>
      </p:sp>
      <p:sp>
        <p:nvSpPr>
          <p:cNvPr id="162" name="Google Shape;162;p24"/>
          <p:cNvSpPr txBox="1"/>
          <p:nvPr/>
        </p:nvSpPr>
        <p:spPr>
          <a:xfrm rot="-5400000">
            <a:off x="-568950" y="2092211"/>
            <a:ext cx="1473900" cy="3360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Result value (ug/L)</a:t>
            </a:r>
            <a:endParaRPr sz="1200">
              <a:solidFill>
                <a:schemeClr val="dk1"/>
              </a:solidFill>
              <a:latin typeface="EB Garamond"/>
              <a:ea typeface="EB Garamond"/>
              <a:cs typeface="EB Garamond"/>
              <a:sym typeface="EB Garamond"/>
            </a:endParaRPr>
          </a:p>
        </p:txBody>
      </p:sp>
      <p:graphicFrame>
        <p:nvGraphicFramePr>
          <p:cNvPr id="163" name="Google Shape;163;p24"/>
          <p:cNvGraphicFramePr/>
          <p:nvPr/>
        </p:nvGraphicFramePr>
        <p:xfrm>
          <a:off x="197400" y="3386250"/>
          <a:ext cx="3000000" cy="3000000"/>
        </p:xfrm>
        <a:graphic>
          <a:graphicData uri="http://schemas.openxmlformats.org/drawingml/2006/table">
            <a:tbl>
              <a:tblPr>
                <a:noFill/>
                <a:tableStyleId>{E80409CF-EFBB-41F8-B98E-869C63FD9E18}</a:tableStyleId>
              </a:tblPr>
              <a:tblGrid>
                <a:gridCol w="1482150"/>
              </a:tblGrid>
              <a:tr h="314375">
                <a:tc>
                  <a:txBody>
                    <a:bodyPr/>
                    <a:lstStyle/>
                    <a:p>
                      <a:pPr indent="0" lvl="0" marL="0" rtl="0" algn="ctr">
                        <a:spcBef>
                          <a:spcPts val="0"/>
                        </a:spcBef>
                        <a:spcAft>
                          <a:spcPts val="0"/>
                        </a:spcAft>
                        <a:buNone/>
                      </a:pPr>
                      <a:r>
                        <a:rPr lang="en" sz="1100">
                          <a:solidFill>
                            <a:schemeClr val="dk1"/>
                          </a:solidFill>
                          <a:latin typeface="EB Garamond"/>
                          <a:ea typeface="EB Garamond"/>
                          <a:cs typeface="EB Garamond"/>
                          <a:sym typeface="EB Garamond"/>
                        </a:rPr>
                        <a:t>Data given to model</a:t>
                      </a:r>
                      <a:endParaRPr sz="1100">
                        <a:solidFill>
                          <a:schemeClr val="dk1"/>
                        </a:solidFill>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b="1" lang="en" sz="1100">
                          <a:solidFill>
                            <a:schemeClr val="dk1"/>
                          </a:solidFill>
                          <a:latin typeface="EB Garamond"/>
                          <a:ea typeface="EB Garamond"/>
                          <a:cs typeface="EB Garamond"/>
                          <a:sym typeface="EB Garamond"/>
                        </a:rPr>
                        <a:t>Before</a:t>
                      </a:r>
                      <a:endParaRPr b="1" sz="1100">
                        <a:solidFill>
                          <a:schemeClr val="dk1"/>
                        </a:solidFill>
                        <a:latin typeface="EB Garamond"/>
                        <a:ea typeface="EB Garamond"/>
                        <a:cs typeface="EB Garamond"/>
                        <a:sym typeface="EB Garamond"/>
                      </a:endParaRPr>
                    </a:p>
                  </a:txBody>
                  <a:tcPr marT="91425" marB="91425" marR="91425" marL="91425">
                    <a:solidFill>
                      <a:srgbClr val="D9EAD3"/>
                    </a:solidFill>
                  </a:tcPr>
                </a:tc>
              </a:tr>
              <a:tr h="314375">
                <a:tc>
                  <a:txBody>
                    <a:bodyPr/>
                    <a:lstStyle/>
                    <a:p>
                      <a:pPr indent="0" lvl="0" marL="0" rtl="0" algn="ctr">
                        <a:spcBef>
                          <a:spcPts val="0"/>
                        </a:spcBef>
                        <a:spcAft>
                          <a:spcPts val="0"/>
                        </a:spcAft>
                        <a:buNone/>
                      </a:pPr>
                      <a:r>
                        <a:rPr b="1" lang="en" sz="1100">
                          <a:solidFill>
                            <a:schemeClr val="dk1"/>
                          </a:solidFill>
                          <a:latin typeface="EB Garamond"/>
                          <a:ea typeface="EB Garamond"/>
                          <a:cs typeface="EB Garamond"/>
                          <a:sym typeface="EB Garamond"/>
                        </a:rPr>
                        <a:t>During</a:t>
                      </a:r>
                      <a:endParaRPr b="1" sz="1100">
                        <a:solidFill>
                          <a:schemeClr val="dk1"/>
                        </a:solidFill>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b="1" lang="en" sz="1100">
                          <a:solidFill>
                            <a:schemeClr val="dk1"/>
                          </a:solidFill>
                          <a:latin typeface="EB Garamond"/>
                          <a:ea typeface="EB Garamond"/>
                          <a:cs typeface="EB Garamond"/>
                          <a:sym typeface="EB Garamond"/>
                        </a:rPr>
                        <a:t>After</a:t>
                      </a:r>
                      <a:endParaRPr b="1" sz="1100">
                        <a:solidFill>
                          <a:schemeClr val="dk1"/>
                        </a:solidFill>
                        <a:latin typeface="EB Garamond"/>
                        <a:ea typeface="EB Garamond"/>
                        <a:cs typeface="EB Garamond"/>
                        <a:sym typeface="EB Garamond"/>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5"/>
          <p:cNvSpPr txBox="1"/>
          <p:nvPr>
            <p:ph type="title"/>
          </p:nvPr>
        </p:nvSpPr>
        <p:spPr>
          <a:xfrm>
            <a:off x="275325" y="2479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020">
                <a:latin typeface="EB Garamond ExtraBold"/>
                <a:ea typeface="EB Garamond ExtraBold"/>
                <a:cs typeface="EB Garamond ExtraBold"/>
                <a:sym typeface="EB Garamond ExtraBold"/>
              </a:rPr>
              <a:t>Nitrogen levels increased significantly with aquaculture </a:t>
            </a:r>
            <a:endParaRPr sz="2020">
              <a:latin typeface="EB Garamond ExtraBold"/>
              <a:ea typeface="EB Garamond ExtraBold"/>
              <a:cs typeface="EB Garamond ExtraBold"/>
              <a:sym typeface="EB Garamond ExtraBold"/>
            </a:endParaRPr>
          </a:p>
        </p:txBody>
      </p:sp>
      <p:pic>
        <p:nvPicPr>
          <p:cNvPr id="169" name="Google Shape;169;p25"/>
          <p:cNvPicPr preferRelativeResize="0"/>
          <p:nvPr/>
        </p:nvPicPr>
        <p:blipFill>
          <a:blip r:embed="rId3">
            <a:alphaModFix/>
          </a:blip>
          <a:stretch>
            <a:fillRect/>
          </a:stretch>
        </p:blipFill>
        <p:spPr>
          <a:xfrm>
            <a:off x="4572000" y="1017725"/>
            <a:ext cx="4260302" cy="2632262"/>
          </a:xfrm>
          <a:prstGeom prst="rect">
            <a:avLst/>
          </a:prstGeom>
          <a:noFill/>
          <a:ln>
            <a:noFill/>
          </a:ln>
        </p:spPr>
      </p:pic>
      <p:pic>
        <p:nvPicPr>
          <p:cNvPr id="170" name="Google Shape;170;p25"/>
          <p:cNvPicPr preferRelativeResize="0"/>
          <p:nvPr/>
        </p:nvPicPr>
        <p:blipFill>
          <a:blip r:embed="rId4">
            <a:alphaModFix/>
          </a:blip>
          <a:stretch>
            <a:fillRect/>
          </a:stretch>
        </p:blipFill>
        <p:spPr>
          <a:xfrm>
            <a:off x="0" y="1017725"/>
            <a:ext cx="4503401" cy="2782450"/>
          </a:xfrm>
          <a:prstGeom prst="rect">
            <a:avLst/>
          </a:prstGeom>
          <a:noFill/>
          <a:ln>
            <a:noFill/>
          </a:ln>
        </p:spPr>
      </p:pic>
      <p:graphicFrame>
        <p:nvGraphicFramePr>
          <p:cNvPr id="171" name="Google Shape;171;p25"/>
          <p:cNvGraphicFramePr/>
          <p:nvPr/>
        </p:nvGraphicFramePr>
        <p:xfrm>
          <a:off x="3133950" y="3847100"/>
          <a:ext cx="3000000" cy="3000000"/>
        </p:xfrm>
        <a:graphic>
          <a:graphicData uri="http://schemas.openxmlformats.org/drawingml/2006/table">
            <a:tbl>
              <a:tblPr>
                <a:noFill/>
                <a:tableStyleId>{E80409CF-EFBB-41F8-B98E-869C63FD9E18}</a:tableStyleId>
              </a:tblPr>
              <a:tblGrid>
                <a:gridCol w="1438050"/>
                <a:gridCol w="1438050"/>
              </a:tblGrid>
              <a:tr h="207725">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characteristic</a:t>
                      </a:r>
                      <a:endParaRPr sz="12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P value</a:t>
                      </a:r>
                      <a:endParaRPr sz="1200">
                        <a:solidFill>
                          <a:schemeClr val="dk1"/>
                        </a:solidFill>
                        <a:latin typeface="EB Garamond"/>
                        <a:ea typeface="EB Garamond"/>
                        <a:cs typeface="EB Garamond"/>
                        <a:sym typeface="EB Garamond"/>
                      </a:endParaRPr>
                    </a:p>
                  </a:txBody>
                  <a:tcPr marT="91425" marB="91425" marR="91425" marL="91425"/>
                </a:tc>
              </a:tr>
              <a:tr h="207725">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PARTN</a:t>
                      </a:r>
                      <a:endParaRPr sz="12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1.820811e-08</a:t>
                      </a:r>
                      <a:endParaRPr sz="1200">
                        <a:solidFill>
                          <a:schemeClr val="dk1"/>
                        </a:solidFill>
                        <a:latin typeface="EB Garamond"/>
                        <a:ea typeface="EB Garamond"/>
                        <a:cs typeface="EB Garamond"/>
                        <a:sym typeface="EB Garamond"/>
                      </a:endParaRPr>
                    </a:p>
                  </a:txBody>
                  <a:tcPr marT="91425" marB="91425" marR="91425" marL="91425">
                    <a:solidFill>
                      <a:srgbClr val="D9EAD3"/>
                    </a:solidFill>
                  </a:tcPr>
                </a:tc>
              </a:tr>
              <a:tr h="207725">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TDN</a:t>
                      </a:r>
                      <a:endParaRPr sz="12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2.859588</a:t>
                      </a:r>
                      <a:r>
                        <a:rPr lang="en" sz="1200">
                          <a:solidFill>
                            <a:schemeClr val="dk1"/>
                          </a:solidFill>
                          <a:latin typeface="EB Garamond"/>
                          <a:ea typeface="EB Garamond"/>
                          <a:cs typeface="EB Garamond"/>
                          <a:sym typeface="EB Garamond"/>
                        </a:rPr>
                        <a:t>e-03</a:t>
                      </a:r>
                      <a:endParaRPr sz="1200">
                        <a:solidFill>
                          <a:schemeClr val="dk1"/>
                        </a:solidFill>
                        <a:latin typeface="EB Garamond"/>
                        <a:ea typeface="EB Garamond"/>
                        <a:cs typeface="EB Garamond"/>
                        <a:sym typeface="EB Garamond"/>
                      </a:endParaRPr>
                    </a:p>
                  </a:txBody>
                  <a:tcPr marT="91425" marB="91425" marR="91425" marL="91425">
                    <a:solidFill>
                      <a:srgbClr val="D9EAD3"/>
                    </a:solidFill>
                  </a:tcPr>
                </a:tc>
              </a:tr>
            </a:tbl>
          </a:graphicData>
        </a:graphic>
      </p:graphicFrame>
      <p:sp>
        <p:nvSpPr>
          <p:cNvPr id="172" name="Google Shape;172;p25"/>
          <p:cNvSpPr txBox="1"/>
          <p:nvPr/>
        </p:nvSpPr>
        <p:spPr>
          <a:xfrm>
            <a:off x="161550" y="3800175"/>
            <a:ext cx="26733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EB Garamond"/>
                <a:ea typeface="EB Garamond"/>
                <a:cs typeface="EB Garamond"/>
                <a:sym typeface="EB Garamond"/>
              </a:rPr>
              <a:t>Effect size of treatment on PARTN: 42.0569ug/L</a:t>
            </a:r>
            <a:endParaRPr sz="900">
              <a:solidFill>
                <a:schemeClr val="dk1"/>
              </a:solidFill>
              <a:latin typeface="EB Garamond"/>
              <a:ea typeface="EB Garamond"/>
              <a:cs typeface="EB Garamond"/>
              <a:sym typeface="EB Garamond"/>
            </a:endParaRPr>
          </a:p>
        </p:txBody>
      </p:sp>
      <p:sp>
        <p:nvSpPr>
          <p:cNvPr id="173" name="Google Shape;173;p25"/>
          <p:cNvSpPr txBox="1"/>
          <p:nvPr/>
        </p:nvSpPr>
        <p:spPr>
          <a:xfrm>
            <a:off x="6309150" y="3800175"/>
            <a:ext cx="26733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EB Garamond"/>
                <a:ea typeface="EB Garamond"/>
                <a:cs typeface="EB Garamond"/>
                <a:sym typeface="EB Garamond"/>
              </a:rPr>
              <a:t>Effect size of treatment on TDN: 36.0133ug/L</a:t>
            </a:r>
            <a:endParaRPr sz="900">
              <a:solidFill>
                <a:schemeClr val="dk1"/>
              </a:solidFill>
              <a:latin typeface="EB Garamond"/>
              <a:ea typeface="EB Garamond"/>
              <a:cs typeface="EB Garamond"/>
              <a:sym typeface="EB Garamo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6"/>
          <p:cNvSpPr txBox="1"/>
          <p:nvPr>
            <p:ph type="title"/>
          </p:nvPr>
        </p:nvSpPr>
        <p:spPr>
          <a:xfrm>
            <a:off x="311700" y="312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2000">
                <a:latin typeface="EB Garamond ExtraBold"/>
                <a:ea typeface="EB Garamond ExtraBold"/>
                <a:cs typeface="EB Garamond ExtraBold"/>
                <a:sym typeface="EB Garamond ExtraBold"/>
              </a:rPr>
              <a:t>Nitrogen </a:t>
            </a:r>
            <a:r>
              <a:rPr lang="en" sz="2000">
                <a:latin typeface="EB Garamond ExtraBold"/>
                <a:ea typeface="EB Garamond ExtraBold"/>
                <a:cs typeface="EB Garamond ExtraBold"/>
                <a:sym typeface="EB Garamond ExtraBold"/>
              </a:rPr>
              <a:t>levels increased significantly with aquaculture </a:t>
            </a:r>
            <a:endParaRPr sz="2000">
              <a:latin typeface="EB Garamond ExtraBold"/>
              <a:ea typeface="EB Garamond ExtraBold"/>
              <a:cs typeface="EB Garamond ExtraBold"/>
              <a:sym typeface="EB Garamond ExtraBold"/>
            </a:endParaRPr>
          </a:p>
        </p:txBody>
      </p:sp>
      <p:pic>
        <p:nvPicPr>
          <p:cNvPr id="179" name="Google Shape;179;p26"/>
          <p:cNvPicPr preferRelativeResize="0"/>
          <p:nvPr/>
        </p:nvPicPr>
        <p:blipFill>
          <a:blip r:embed="rId3">
            <a:alphaModFix/>
          </a:blip>
          <a:stretch>
            <a:fillRect/>
          </a:stretch>
        </p:blipFill>
        <p:spPr>
          <a:xfrm>
            <a:off x="152400" y="1017725"/>
            <a:ext cx="4275575" cy="2920687"/>
          </a:xfrm>
          <a:prstGeom prst="rect">
            <a:avLst/>
          </a:prstGeom>
          <a:noFill/>
          <a:ln>
            <a:noFill/>
          </a:ln>
        </p:spPr>
      </p:pic>
      <p:pic>
        <p:nvPicPr>
          <p:cNvPr id="180" name="Google Shape;180;p26"/>
          <p:cNvPicPr preferRelativeResize="0"/>
          <p:nvPr/>
        </p:nvPicPr>
        <p:blipFill>
          <a:blip r:embed="rId4">
            <a:alphaModFix/>
          </a:blip>
          <a:stretch>
            <a:fillRect/>
          </a:stretch>
        </p:blipFill>
        <p:spPr>
          <a:xfrm>
            <a:off x="4572000" y="951250"/>
            <a:ext cx="4275575" cy="2920700"/>
          </a:xfrm>
          <a:prstGeom prst="rect">
            <a:avLst/>
          </a:prstGeom>
          <a:noFill/>
          <a:ln>
            <a:noFill/>
          </a:ln>
        </p:spPr>
      </p:pic>
      <p:sp>
        <p:nvSpPr>
          <p:cNvPr id="181" name="Google Shape;181;p26"/>
          <p:cNvSpPr txBox="1"/>
          <p:nvPr/>
        </p:nvSpPr>
        <p:spPr>
          <a:xfrm>
            <a:off x="1238538" y="3938400"/>
            <a:ext cx="2103300" cy="42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EB Garamond SemiBold"/>
                <a:ea typeface="EB Garamond SemiBold"/>
                <a:cs typeface="EB Garamond SemiBold"/>
                <a:sym typeface="EB Garamond SemiBold"/>
              </a:rPr>
              <a:t>Real difference (PARTN): 42.384</a:t>
            </a:r>
            <a:endParaRPr sz="1000">
              <a:solidFill>
                <a:schemeClr val="dk1"/>
              </a:solidFill>
              <a:latin typeface="EB Garamond SemiBold"/>
              <a:ea typeface="EB Garamond SemiBold"/>
              <a:cs typeface="EB Garamond SemiBold"/>
              <a:sym typeface="EB Garamond SemiBold"/>
            </a:endParaRPr>
          </a:p>
        </p:txBody>
      </p:sp>
      <p:sp>
        <p:nvSpPr>
          <p:cNvPr id="182" name="Google Shape;182;p26"/>
          <p:cNvSpPr txBox="1"/>
          <p:nvPr/>
        </p:nvSpPr>
        <p:spPr>
          <a:xfrm>
            <a:off x="5008025" y="3938400"/>
            <a:ext cx="3403500" cy="42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EB Garamond SemiBold"/>
                <a:ea typeface="EB Garamond SemiBold"/>
                <a:cs typeface="EB Garamond SemiBold"/>
                <a:sym typeface="EB Garamond SemiBold"/>
              </a:rPr>
              <a:t>Real difference (TDN): 36.8571</a:t>
            </a:r>
            <a:endParaRPr sz="1000">
              <a:solidFill>
                <a:schemeClr val="dk1"/>
              </a:solidFill>
              <a:latin typeface="EB Garamond SemiBold"/>
              <a:ea typeface="EB Garamond SemiBold"/>
              <a:cs typeface="EB Garamond SemiBold"/>
              <a:sym typeface="EB Garamond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7"/>
          <p:cNvSpPr txBox="1"/>
          <p:nvPr>
            <p:ph type="title"/>
          </p:nvPr>
        </p:nvSpPr>
        <p:spPr>
          <a:xfrm>
            <a:off x="195600" y="445025"/>
            <a:ext cx="9114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2000">
                <a:latin typeface="EB Garamond ExtraBold"/>
                <a:ea typeface="EB Garamond ExtraBold"/>
                <a:cs typeface="EB Garamond ExtraBold"/>
                <a:sym typeface="EB Garamond ExtraBold"/>
              </a:rPr>
              <a:t>ARIMA predicts different trend if aquaculture continues </a:t>
            </a:r>
            <a:endParaRPr sz="2000">
              <a:latin typeface="EB Garamond ExtraBold"/>
              <a:ea typeface="EB Garamond ExtraBold"/>
              <a:cs typeface="EB Garamond ExtraBold"/>
              <a:sym typeface="EB Garamond ExtraBold"/>
            </a:endParaRPr>
          </a:p>
        </p:txBody>
      </p:sp>
      <p:pic>
        <p:nvPicPr>
          <p:cNvPr id="188" name="Google Shape;188;p27"/>
          <p:cNvPicPr preferRelativeResize="0"/>
          <p:nvPr/>
        </p:nvPicPr>
        <p:blipFill>
          <a:blip r:embed="rId3">
            <a:alphaModFix/>
          </a:blip>
          <a:stretch>
            <a:fillRect/>
          </a:stretch>
        </p:blipFill>
        <p:spPr>
          <a:xfrm>
            <a:off x="311700" y="1017725"/>
            <a:ext cx="4401515" cy="2719001"/>
          </a:xfrm>
          <a:prstGeom prst="rect">
            <a:avLst/>
          </a:prstGeom>
          <a:noFill/>
          <a:ln>
            <a:noFill/>
          </a:ln>
        </p:spPr>
      </p:pic>
      <p:graphicFrame>
        <p:nvGraphicFramePr>
          <p:cNvPr id="189" name="Google Shape;189;p27"/>
          <p:cNvGraphicFramePr/>
          <p:nvPr/>
        </p:nvGraphicFramePr>
        <p:xfrm>
          <a:off x="197400" y="3386250"/>
          <a:ext cx="3000000" cy="3000000"/>
        </p:xfrm>
        <a:graphic>
          <a:graphicData uri="http://schemas.openxmlformats.org/drawingml/2006/table">
            <a:tbl>
              <a:tblPr>
                <a:noFill/>
                <a:tableStyleId>{E80409CF-EFBB-41F8-B98E-869C63FD9E18}</a:tableStyleId>
              </a:tblPr>
              <a:tblGrid>
                <a:gridCol w="1482150"/>
              </a:tblGrid>
              <a:tr h="314375">
                <a:tc>
                  <a:txBody>
                    <a:bodyPr/>
                    <a:lstStyle/>
                    <a:p>
                      <a:pPr indent="0" lvl="0" marL="0" rtl="0" algn="ctr">
                        <a:spcBef>
                          <a:spcPts val="0"/>
                        </a:spcBef>
                        <a:spcAft>
                          <a:spcPts val="0"/>
                        </a:spcAft>
                        <a:buNone/>
                      </a:pPr>
                      <a:r>
                        <a:rPr lang="en" sz="1100">
                          <a:latin typeface="EB Garamond"/>
                          <a:ea typeface="EB Garamond"/>
                          <a:cs typeface="EB Garamond"/>
                          <a:sym typeface="EB Garamond"/>
                        </a:rPr>
                        <a:t>Data given to model</a:t>
                      </a:r>
                      <a:endParaRPr sz="1100">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b="1" lang="en" sz="1100">
                          <a:latin typeface="EB Garamond"/>
                          <a:ea typeface="EB Garamond"/>
                          <a:cs typeface="EB Garamond"/>
                          <a:sym typeface="EB Garamond"/>
                        </a:rPr>
                        <a:t>Before</a:t>
                      </a:r>
                      <a:endParaRPr b="1" sz="1100">
                        <a:latin typeface="EB Garamond"/>
                        <a:ea typeface="EB Garamond"/>
                        <a:cs typeface="EB Garamond"/>
                        <a:sym typeface="EB Garamond"/>
                      </a:endParaRPr>
                    </a:p>
                  </a:txBody>
                  <a:tcPr marT="91425" marB="91425" marR="91425" marL="91425">
                    <a:solidFill>
                      <a:srgbClr val="D9EAD3"/>
                    </a:solidFill>
                  </a:tcPr>
                </a:tc>
              </a:tr>
              <a:tr h="314375">
                <a:tc>
                  <a:txBody>
                    <a:bodyPr/>
                    <a:lstStyle/>
                    <a:p>
                      <a:pPr indent="0" lvl="0" marL="0" rtl="0" algn="ctr">
                        <a:spcBef>
                          <a:spcPts val="0"/>
                        </a:spcBef>
                        <a:spcAft>
                          <a:spcPts val="0"/>
                        </a:spcAft>
                        <a:buNone/>
                      </a:pPr>
                      <a:r>
                        <a:rPr lang="en" sz="1100">
                          <a:solidFill>
                            <a:srgbClr val="9E9E9E"/>
                          </a:solidFill>
                          <a:latin typeface="EB Garamond"/>
                          <a:ea typeface="EB Garamond"/>
                          <a:cs typeface="EB Garamond"/>
                          <a:sym typeface="EB Garamond"/>
                        </a:rPr>
                        <a:t>During</a:t>
                      </a:r>
                      <a:endParaRPr sz="1100">
                        <a:solidFill>
                          <a:srgbClr val="9E9E9E"/>
                        </a:solidFill>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lang="en" sz="1100">
                          <a:solidFill>
                            <a:srgbClr val="9E9E9E"/>
                          </a:solidFill>
                          <a:latin typeface="EB Garamond"/>
                          <a:ea typeface="EB Garamond"/>
                          <a:cs typeface="EB Garamond"/>
                          <a:sym typeface="EB Garamond"/>
                        </a:rPr>
                        <a:t>After</a:t>
                      </a:r>
                      <a:endParaRPr sz="1100">
                        <a:solidFill>
                          <a:srgbClr val="9E9E9E"/>
                        </a:solidFill>
                        <a:latin typeface="EB Garamond"/>
                        <a:ea typeface="EB Garamond"/>
                        <a:cs typeface="EB Garamond"/>
                        <a:sym typeface="EB Garamond"/>
                      </a:endParaRPr>
                    </a:p>
                  </a:txBody>
                  <a:tcPr marT="91425" marB="91425" marR="91425" marL="91425"/>
                </a:tc>
              </a:tr>
            </a:tbl>
          </a:graphicData>
        </a:graphic>
      </p:graphicFrame>
      <p:sp>
        <p:nvSpPr>
          <p:cNvPr id="190" name="Google Shape;190;p27"/>
          <p:cNvSpPr txBox="1"/>
          <p:nvPr/>
        </p:nvSpPr>
        <p:spPr>
          <a:xfrm rot="-5400000">
            <a:off x="-347400" y="2084725"/>
            <a:ext cx="1451700" cy="3621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EB Garamond"/>
                <a:ea typeface="EB Garamond"/>
                <a:cs typeface="EB Garamond"/>
                <a:sym typeface="EB Garamond"/>
              </a:rPr>
              <a:t>Result value (ug/L)</a:t>
            </a:r>
            <a:endParaRPr sz="1100">
              <a:solidFill>
                <a:schemeClr val="dk1"/>
              </a:solidFill>
              <a:latin typeface="EB Garamond"/>
              <a:ea typeface="EB Garamond"/>
              <a:cs typeface="EB Garamond"/>
              <a:sym typeface="EB Garamond"/>
            </a:endParaRPr>
          </a:p>
        </p:txBody>
      </p:sp>
      <p:sp>
        <p:nvSpPr>
          <p:cNvPr id="191" name="Google Shape;191;p27"/>
          <p:cNvSpPr txBox="1"/>
          <p:nvPr/>
        </p:nvSpPr>
        <p:spPr>
          <a:xfrm>
            <a:off x="2174875" y="3319575"/>
            <a:ext cx="914400" cy="2871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EB Garamond SemiBold"/>
                <a:ea typeface="EB Garamond SemiBold"/>
                <a:cs typeface="EB Garamond SemiBold"/>
                <a:sym typeface="EB Garamond SemiBold"/>
              </a:rPr>
              <a:t>Time steps</a:t>
            </a:r>
            <a:endParaRPr sz="1000">
              <a:solidFill>
                <a:schemeClr val="dk1"/>
              </a:solidFill>
              <a:latin typeface="EB Garamond SemiBold"/>
              <a:ea typeface="EB Garamond SemiBold"/>
              <a:cs typeface="EB Garamond SemiBold"/>
              <a:sym typeface="EB Garamond SemiBold"/>
            </a:endParaRPr>
          </a:p>
        </p:txBody>
      </p:sp>
      <p:pic>
        <p:nvPicPr>
          <p:cNvPr id="192" name="Google Shape;192;p27"/>
          <p:cNvPicPr preferRelativeResize="0"/>
          <p:nvPr/>
        </p:nvPicPr>
        <p:blipFill>
          <a:blip r:embed="rId4">
            <a:alphaModFix/>
          </a:blip>
          <a:stretch>
            <a:fillRect/>
          </a:stretch>
        </p:blipFill>
        <p:spPr>
          <a:xfrm>
            <a:off x="4713225" y="1017726"/>
            <a:ext cx="4401525" cy="2718987"/>
          </a:xfrm>
          <a:prstGeom prst="rect">
            <a:avLst/>
          </a:prstGeom>
          <a:noFill/>
          <a:ln>
            <a:noFill/>
          </a:ln>
        </p:spPr>
      </p:pic>
      <p:sp>
        <p:nvSpPr>
          <p:cNvPr id="193" name="Google Shape;193;p27"/>
          <p:cNvSpPr txBox="1"/>
          <p:nvPr/>
        </p:nvSpPr>
        <p:spPr>
          <a:xfrm rot="-5400000">
            <a:off x="4027200" y="2084725"/>
            <a:ext cx="1451700" cy="3621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EB Garamond"/>
                <a:ea typeface="EB Garamond"/>
                <a:cs typeface="EB Garamond"/>
                <a:sym typeface="EB Garamond"/>
              </a:rPr>
              <a:t>Result value (ug/L)</a:t>
            </a:r>
            <a:endParaRPr sz="1100">
              <a:solidFill>
                <a:schemeClr val="dk1"/>
              </a:solidFill>
              <a:latin typeface="EB Garamond"/>
              <a:ea typeface="EB Garamond"/>
              <a:cs typeface="EB Garamond"/>
              <a:sym typeface="EB Garamond"/>
            </a:endParaRPr>
          </a:p>
        </p:txBody>
      </p:sp>
      <p:sp>
        <p:nvSpPr>
          <p:cNvPr id="194" name="Google Shape;194;p27"/>
          <p:cNvSpPr txBox="1"/>
          <p:nvPr/>
        </p:nvSpPr>
        <p:spPr>
          <a:xfrm>
            <a:off x="6610350" y="3386250"/>
            <a:ext cx="914400" cy="2871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EB Garamond SemiBold"/>
                <a:ea typeface="EB Garamond SemiBold"/>
                <a:cs typeface="EB Garamond SemiBold"/>
                <a:sym typeface="EB Garamond SemiBold"/>
              </a:rPr>
              <a:t>Time steps</a:t>
            </a:r>
            <a:endParaRPr sz="1000">
              <a:solidFill>
                <a:schemeClr val="dk1"/>
              </a:solidFill>
              <a:latin typeface="EB Garamond SemiBold"/>
              <a:ea typeface="EB Garamond SemiBold"/>
              <a:cs typeface="EB Garamond SemiBold"/>
              <a:sym typeface="EB Garamond SemiBold"/>
            </a:endParaRPr>
          </a:p>
        </p:txBody>
      </p:sp>
      <p:graphicFrame>
        <p:nvGraphicFramePr>
          <p:cNvPr id="195" name="Google Shape;195;p27"/>
          <p:cNvGraphicFramePr/>
          <p:nvPr/>
        </p:nvGraphicFramePr>
        <p:xfrm>
          <a:off x="5034400" y="3386250"/>
          <a:ext cx="3000000" cy="3000000"/>
        </p:xfrm>
        <a:graphic>
          <a:graphicData uri="http://schemas.openxmlformats.org/drawingml/2006/table">
            <a:tbl>
              <a:tblPr>
                <a:noFill/>
                <a:tableStyleId>{E80409CF-EFBB-41F8-B98E-869C63FD9E18}</a:tableStyleId>
              </a:tblPr>
              <a:tblGrid>
                <a:gridCol w="1482150"/>
              </a:tblGrid>
              <a:tr h="314375">
                <a:tc>
                  <a:txBody>
                    <a:bodyPr/>
                    <a:lstStyle/>
                    <a:p>
                      <a:pPr indent="0" lvl="0" marL="0" rtl="0" algn="ctr">
                        <a:spcBef>
                          <a:spcPts val="0"/>
                        </a:spcBef>
                        <a:spcAft>
                          <a:spcPts val="0"/>
                        </a:spcAft>
                        <a:buNone/>
                      </a:pPr>
                      <a:r>
                        <a:rPr lang="en" sz="1100">
                          <a:latin typeface="EB Garamond"/>
                          <a:ea typeface="EB Garamond"/>
                          <a:cs typeface="EB Garamond"/>
                          <a:sym typeface="EB Garamond"/>
                        </a:rPr>
                        <a:t>Data given to model</a:t>
                      </a:r>
                      <a:endParaRPr sz="1100">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b="1" lang="en" sz="1100">
                          <a:latin typeface="EB Garamond"/>
                          <a:ea typeface="EB Garamond"/>
                          <a:cs typeface="EB Garamond"/>
                          <a:sym typeface="EB Garamond"/>
                        </a:rPr>
                        <a:t>Before</a:t>
                      </a:r>
                      <a:endParaRPr b="1" sz="1100">
                        <a:latin typeface="EB Garamond"/>
                        <a:ea typeface="EB Garamond"/>
                        <a:cs typeface="EB Garamond"/>
                        <a:sym typeface="EB Garamond"/>
                      </a:endParaRPr>
                    </a:p>
                  </a:txBody>
                  <a:tcPr marT="91425" marB="91425" marR="91425" marL="91425">
                    <a:solidFill>
                      <a:srgbClr val="D9EAD3"/>
                    </a:solidFill>
                  </a:tcPr>
                </a:tc>
              </a:tr>
              <a:tr h="314375">
                <a:tc>
                  <a:txBody>
                    <a:bodyPr/>
                    <a:lstStyle/>
                    <a:p>
                      <a:pPr indent="0" lvl="0" marL="0" rtl="0" algn="ctr">
                        <a:spcBef>
                          <a:spcPts val="0"/>
                        </a:spcBef>
                        <a:spcAft>
                          <a:spcPts val="0"/>
                        </a:spcAft>
                        <a:buNone/>
                      </a:pPr>
                      <a:r>
                        <a:rPr b="1" lang="en" sz="1100">
                          <a:latin typeface="EB Garamond"/>
                          <a:ea typeface="EB Garamond"/>
                          <a:cs typeface="EB Garamond"/>
                          <a:sym typeface="EB Garamond"/>
                        </a:rPr>
                        <a:t>During</a:t>
                      </a:r>
                      <a:endParaRPr b="1" sz="1100">
                        <a:latin typeface="EB Garamond"/>
                        <a:ea typeface="EB Garamond"/>
                        <a:cs typeface="EB Garamond"/>
                        <a:sym typeface="EB Garamond"/>
                      </a:endParaRPr>
                    </a:p>
                  </a:txBody>
                  <a:tcPr marT="91425" marB="91425" marR="91425" marL="91425">
                    <a:solidFill>
                      <a:srgbClr val="FFF2CC"/>
                    </a:solidFill>
                  </a:tcPr>
                </a:tc>
              </a:tr>
              <a:tr h="314375">
                <a:tc>
                  <a:txBody>
                    <a:bodyPr/>
                    <a:lstStyle/>
                    <a:p>
                      <a:pPr indent="0" lvl="0" marL="0" rtl="0" algn="ctr">
                        <a:spcBef>
                          <a:spcPts val="0"/>
                        </a:spcBef>
                        <a:spcAft>
                          <a:spcPts val="0"/>
                        </a:spcAft>
                        <a:buNone/>
                      </a:pPr>
                      <a:r>
                        <a:rPr lang="en" sz="1100">
                          <a:solidFill>
                            <a:srgbClr val="9E9E9E"/>
                          </a:solidFill>
                          <a:latin typeface="EB Garamond"/>
                          <a:ea typeface="EB Garamond"/>
                          <a:cs typeface="EB Garamond"/>
                          <a:sym typeface="EB Garamond"/>
                        </a:rPr>
                        <a:t>After</a:t>
                      </a:r>
                      <a:endParaRPr sz="1100">
                        <a:solidFill>
                          <a:srgbClr val="9E9E9E"/>
                        </a:solidFill>
                        <a:latin typeface="EB Garamond"/>
                        <a:ea typeface="EB Garamond"/>
                        <a:cs typeface="EB Garamond"/>
                        <a:sym typeface="EB Garamond"/>
                      </a:endParaRPr>
                    </a:p>
                  </a:txBody>
                  <a:tcPr marT="91425" marB="91425" marR="91425" marL="91425"/>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28"/>
          <p:cNvPicPr preferRelativeResize="0"/>
          <p:nvPr/>
        </p:nvPicPr>
        <p:blipFill>
          <a:blip r:embed="rId3">
            <a:alphaModFix amt="47000"/>
          </a:blip>
          <a:stretch>
            <a:fillRect/>
          </a:stretch>
        </p:blipFill>
        <p:spPr>
          <a:xfrm>
            <a:off x="-942926" y="0"/>
            <a:ext cx="10086927" cy="7565176"/>
          </a:xfrm>
          <a:prstGeom prst="rect">
            <a:avLst/>
          </a:prstGeom>
          <a:noFill/>
          <a:ln>
            <a:noFill/>
          </a:ln>
        </p:spPr>
      </p:pic>
      <p:sp>
        <p:nvSpPr>
          <p:cNvPr id="201" name="Google Shape;201;p28"/>
          <p:cNvSpPr txBox="1"/>
          <p:nvPr>
            <p:ph type="title"/>
          </p:nvPr>
        </p:nvSpPr>
        <p:spPr>
          <a:xfrm>
            <a:off x="311700" y="445025"/>
            <a:ext cx="8520600" cy="1003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200">
                <a:latin typeface="EB Garamond ExtraBold"/>
                <a:ea typeface="EB Garamond ExtraBold"/>
                <a:cs typeface="EB Garamond ExtraBold"/>
                <a:sym typeface="EB Garamond ExtraBold"/>
              </a:rPr>
              <a:t>Rainbow Trout aquaculture in boreal shield lakes will increase chlorophyll a concentrations in the epilimnion layer</a:t>
            </a:r>
            <a:endParaRPr sz="2200">
              <a:latin typeface="EB Garamond ExtraBold"/>
              <a:ea typeface="EB Garamond ExtraBold"/>
              <a:cs typeface="EB Garamond ExtraBold"/>
              <a:sym typeface="EB Garamond ExtraBold"/>
            </a:endParaRPr>
          </a:p>
        </p:txBody>
      </p:sp>
      <p:sp>
        <p:nvSpPr>
          <p:cNvPr id="202" name="Google Shape;202;p28"/>
          <p:cNvSpPr txBox="1"/>
          <p:nvPr>
            <p:ph idx="1" type="body"/>
          </p:nvPr>
        </p:nvSpPr>
        <p:spPr>
          <a:xfrm>
            <a:off x="311700" y="1574575"/>
            <a:ext cx="8520600" cy="2834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Chlorophyll a used as a measure of phytoplankton biomass present in the water and represents the primary productivity of the environment.</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Previous ELA experiments suggest a consistent, high fertilization rate of P would create eutrophic conditions that would lead to dense phytoplankton blooms </a:t>
            </a:r>
            <a:r>
              <a:rPr baseline="30000" lang="en">
                <a:solidFill>
                  <a:schemeClr val="dk1"/>
                </a:solidFill>
                <a:latin typeface="EB Garamond"/>
                <a:ea typeface="EB Garamond"/>
                <a:cs typeface="EB Garamond"/>
                <a:sym typeface="EB Garamond"/>
              </a:rPr>
              <a:t>2</a:t>
            </a:r>
            <a:r>
              <a:rPr lang="en">
                <a:solidFill>
                  <a:schemeClr val="dk1"/>
                </a:solidFill>
                <a:latin typeface="EB Garamond"/>
                <a:ea typeface="EB Garamond"/>
                <a:cs typeface="EB Garamond"/>
                <a:sym typeface="EB Garamond"/>
              </a:rPr>
              <a:t>.</a:t>
            </a:r>
            <a:endParaRPr>
              <a:solidFill>
                <a:schemeClr val="dk1"/>
              </a:solidFill>
              <a:latin typeface="EB Garamond"/>
              <a:ea typeface="EB Garamond"/>
              <a:cs typeface="EB Garamond"/>
              <a:sym typeface="EB Garamond"/>
            </a:endParaRPr>
          </a:p>
        </p:txBody>
      </p:sp>
      <p:sp>
        <p:nvSpPr>
          <p:cNvPr id="203" name="Google Shape;203;p28"/>
          <p:cNvSpPr txBox="1"/>
          <p:nvPr/>
        </p:nvSpPr>
        <p:spPr>
          <a:xfrm>
            <a:off x="311700" y="4534425"/>
            <a:ext cx="2377800" cy="5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EB Garamond"/>
              <a:ea typeface="EB Garamond"/>
              <a:cs typeface="EB Garamond"/>
              <a:sym typeface="EB Garamond"/>
            </a:endParaRPr>
          </a:p>
          <a:p>
            <a:pPr indent="-292100" lvl="0" marL="457200" rtl="0" algn="l">
              <a:spcBef>
                <a:spcPts val="0"/>
              </a:spcBef>
              <a:spcAft>
                <a:spcPts val="0"/>
              </a:spcAft>
              <a:buClr>
                <a:schemeClr val="dk1"/>
              </a:buClr>
              <a:buSzPts val="1000"/>
              <a:buFont typeface="EB Garamond"/>
              <a:buAutoNum type="arabicPeriod"/>
            </a:pPr>
            <a:r>
              <a:rPr lang="en" sz="1000">
                <a:solidFill>
                  <a:schemeClr val="dk1"/>
                </a:solidFill>
                <a:latin typeface="EB Garamond"/>
                <a:ea typeface="EB Garamond"/>
                <a:cs typeface="EB Garamond"/>
                <a:sym typeface="EB Garamond"/>
              </a:rPr>
              <a:t>Molot et al. (2021)</a:t>
            </a:r>
            <a:endParaRPr sz="1000">
              <a:solidFill>
                <a:schemeClr val="dk1"/>
              </a:solidFill>
              <a:latin typeface="EB Garamond"/>
              <a:ea typeface="EB Garamond"/>
              <a:cs typeface="EB Garamond"/>
              <a:sym typeface="EB Garamo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29"/>
          <p:cNvPicPr preferRelativeResize="0"/>
          <p:nvPr/>
        </p:nvPicPr>
        <p:blipFill>
          <a:blip r:embed="rId3">
            <a:alphaModFix/>
          </a:blip>
          <a:stretch>
            <a:fillRect/>
          </a:stretch>
        </p:blipFill>
        <p:spPr>
          <a:xfrm>
            <a:off x="379425" y="1208175"/>
            <a:ext cx="3992250" cy="2727150"/>
          </a:xfrm>
          <a:prstGeom prst="rect">
            <a:avLst/>
          </a:prstGeom>
          <a:noFill/>
          <a:ln>
            <a:noFill/>
          </a:ln>
        </p:spPr>
      </p:pic>
      <p:pic>
        <p:nvPicPr>
          <p:cNvPr id="209" name="Google Shape;209;p29"/>
          <p:cNvPicPr preferRelativeResize="0"/>
          <p:nvPr/>
        </p:nvPicPr>
        <p:blipFill>
          <a:blip r:embed="rId4">
            <a:alphaModFix/>
          </a:blip>
          <a:stretch>
            <a:fillRect/>
          </a:stretch>
        </p:blipFill>
        <p:spPr>
          <a:xfrm>
            <a:off x="4638238" y="1208175"/>
            <a:ext cx="4413913" cy="2727150"/>
          </a:xfrm>
          <a:prstGeom prst="rect">
            <a:avLst/>
          </a:prstGeom>
          <a:noFill/>
          <a:ln>
            <a:noFill/>
          </a:ln>
        </p:spPr>
      </p:pic>
      <p:sp>
        <p:nvSpPr>
          <p:cNvPr id="210" name="Google Shape;210;p29"/>
          <p:cNvSpPr txBox="1"/>
          <p:nvPr/>
        </p:nvSpPr>
        <p:spPr>
          <a:xfrm>
            <a:off x="379425" y="670575"/>
            <a:ext cx="2605800" cy="53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EB Garamond ExtraBold"/>
                <a:ea typeface="EB Garamond ExtraBold"/>
                <a:cs typeface="EB Garamond ExtraBold"/>
                <a:sym typeface="EB Garamond ExtraBold"/>
              </a:rPr>
              <a:t>Permutation</a:t>
            </a:r>
            <a:endParaRPr sz="1600">
              <a:solidFill>
                <a:schemeClr val="dk1"/>
              </a:solidFill>
              <a:latin typeface="EB Garamond ExtraBold"/>
              <a:ea typeface="EB Garamond ExtraBold"/>
              <a:cs typeface="EB Garamond ExtraBold"/>
              <a:sym typeface="EB Garamond ExtraBold"/>
            </a:endParaRPr>
          </a:p>
        </p:txBody>
      </p:sp>
      <p:sp>
        <p:nvSpPr>
          <p:cNvPr id="211" name="Google Shape;211;p29"/>
          <p:cNvSpPr txBox="1"/>
          <p:nvPr/>
        </p:nvSpPr>
        <p:spPr>
          <a:xfrm>
            <a:off x="4638250" y="670575"/>
            <a:ext cx="2659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EB Garamond ExtraBold"/>
                <a:ea typeface="EB Garamond ExtraBold"/>
                <a:cs typeface="EB Garamond ExtraBold"/>
                <a:sym typeface="EB Garamond ExtraBold"/>
              </a:rPr>
              <a:t>Linear Mixed Model</a:t>
            </a:r>
            <a:endParaRPr sz="1600">
              <a:solidFill>
                <a:schemeClr val="dk1"/>
              </a:solidFill>
              <a:latin typeface="EB Garamond ExtraBold"/>
              <a:ea typeface="EB Garamond ExtraBold"/>
              <a:cs typeface="EB Garamond ExtraBold"/>
              <a:sym typeface="EB Garamond ExtraBold"/>
            </a:endParaRPr>
          </a:p>
        </p:txBody>
      </p:sp>
      <p:sp>
        <p:nvSpPr>
          <p:cNvPr id="212" name="Google Shape;212;p29"/>
          <p:cNvSpPr txBox="1"/>
          <p:nvPr/>
        </p:nvSpPr>
        <p:spPr>
          <a:xfrm>
            <a:off x="725350" y="4052150"/>
            <a:ext cx="3514200" cy="83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The difference in group means in our real data lies above the 95% confidence interval set by the null distribution of the permutation test.</a:t>
            </a:r>
            <a:endParaRPr sz="12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1200">
              <a:solidFill>
                <a:schemeClr val="dk1"/>
              </a:solidFill>
              <a:latin typeface="EB Garamond"/>
              <a:ea typeface="EB Garamond"/>
              <a:cs typeface="EB Garamond"/>
              <a:sym typeface="EB Garamond"/>
            </a:endParaRPr>
          </a:p>
        </p:txBody>
      </p:sp>
      <p:sp>
        <p:nvSpPr>
          <p:cNvPr id="213" name="Google Shape;213;p29"/>
          <p:cNvSpPr txBox="1"/>
          <p:nvPr/>
        </p:nvSpPr>
        <p:spPr>
          <a:xfrm>
            <a:off x="4882375" y="4263775"/>
            <a:ext cx="3606600" cy="7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2"/>
              </a:solidFill>
            </a:endParaRPr>
          </a:p>
        </p:txBody>
      </p:sp>
      <p:graphicFrame>
        <p:nvGraphicFramePr>
          <p:cNvPr id="214" name="Google Shape;214;p29"/>
          <p:cNvGraphicFramePr/>
          <p:nvPr/>
        </p:nvGraphicFramePr>
        <p:xfrm>
          <a:off x="5247625" y="4234075"/>
          <a:ext cx="3000000" cy="3000000"/>
        </p:xfrm>
        <a:graphic>
          <a:graphicData uri="http://schemas.openxmlformats.org/drawingml/2006/table">
            <a:tbl>
              <a:tblPr>
                <a:noFill/>
                <a:tableStyleId>{E80409CF-EFBB-41F8-B98E-869C63FD9E18}</a:tableStyleId>
              </a:tblPr>
              <a:tblGrid>
                <a:gridCol w="1438050"/>
                <a:gridCol w="1438050"/>
              </a:tblGrid>
              <a:tr h="207725">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characteristic</a:t>
                      </a:r>
                      <a:endParaRPr sz="12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P value</a:t>
                      </a:r>
                      <a:endParaRPr sz="1200">
                        <a:solidFill>
                          <a:schemeClr val="dk1"/>
                        </a:solidFill>
                        <a:latin typeface="EB Garamond"/>
                        <a:ea typeface="EB Garamond"/>
                        <a:cs typeface="EB Garamond"/>
                        <a:sym typeface="EB Garamond"/>
                      </a:endParaRPr>
                    </a:p>
                  </a:txBody>
                  <a:tcPr marT="91425" marB="91425" marR="91425" marL="91425"/>
                </a:tc>
              </a:tr>
              <a:tr h="207725">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CHLA</a:t>
                      </a:r>
                      <a:endParaRPr sz="12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1.137034e-07</a:t>
                      </a:r>
                      <a:endParaRPr sz="1200">
                        <a:solidFill>
                          <a:schemeClr val="dk1"/>
                        </a:solidFill>
                        <a:latin typeface="EB Garamond"/>
                        <a:ea typeface="EB Garamond"/>
                        <a:cs typeface="EB Garamond"/>
                        <a:sym typeface="EB Garamond"/>
                      </a:endParaRPr>
                    </a:p>
                  </a:txBody>
                  <a:tcPr marT="91425" marB="91425" marR="91425" marL="91425">
                    <a:solidFill>
                      <a:srgbClr val="D9EAD3"/>
                    </a:solidFill>
                  </a:tcPr>
                </a:tc>
              </a:tr>
            </a:tbl>
          </a:graphicData>
        </a:graphic>
      </p:graphicFrame>
      <p:sp>
        <p:nvSpPr>
          <p:cNvPr id="215" name="Google Shape;215;p29"/>
          <p:cNvSpPr txBox="1"/>
          <p:nvPr/>
        </p:nvSpPr>
        <p:spPr>
          <a:xfrm>
            <a:off x="5221750" y="3935325"/>
            <a:ext cx="32469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EB Garamond"/>
                <a:ea typeface="EB Garamond"/>
                <a:cs typeface="EB Garamond"/>
                <a:sym typeface="EB Garamond"/>
              </a:rPr>
              <a:t>Effect size of treatment on CHLA: 2.532380107ug/L</a:t>
            </a:r>
            <a:endParaRPr sz="900">
              <a:solidFill>
                <a:schemeClr val="dk1"/>
              </a:solidFill>
              <a:latin typeface="EB Garamond"/>
              <a:ea typeface="EB Garamond"/>
              <a:cs typeface="EB Garamond"/>
              <a:sym typeface="EB Garamond"/>
            </a:endParaRPr>
          </a:p>
        </p:txBody>
      </p:sp>
      <p:sp>
        <p:nvSpPr>
          <p:cNvPr id="216" name="Google Shape;216;p29"/>
          <p:cNvSpPr txBox="1"/>
          <p:nvPr/>
        </p:nvSpPr>
        <p:spPr>
          <a:xfrm>
            <a:off x="379425" y="208875"/>
            <a:ext cx="79578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EB Garamond ExtraBold"/>
                <a:ea typeface="EB Garamond ExtraBold"/>
                <a:cs typeface="EB Garamond ExtraBold"/>
                <a:sym typeface="EB Garamond ExtraBold"/>
              </a:rPr>
              <a:t>Chlorophyll a experiences significant increases with aquaculture</a:t>
            </a:r>
            <a:endParaRPr sz="2000">
              <a:solidFill>
                <a:schemeClr val="dk1"/>
              </a:solidFill>
              <a:latin typeface="EB Garamond ExtraBold"/>
              <a:ea typeface="EB Garamond ExtraBold"/>
              <a:cs typeface="EB Garamond ExtraBold"/>
              <a:sym typeface="EB Garamond Extra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30"/>
          <p:cNvPicPr preferRelativeResize="0"/>
          <p:nvPr/>
        </p:nvPicPr>
        <p:blipFill>
          <a:blip r:embed="rId3">
            <a:alphaModFix/>
          </a:blip>
          <a:stretch>
            <a:fillRect/>
          </a:stretch>
        </p:blipFill>
        <p:spPr>
          <a:xfrm>
            <a:off x="200116" y="703499"/>
            <a:ext cx="4549976" cy="2810660"/>
          </a:xfrm>
          <a:prstGeom prst="rect">
            <a:avLst/>
          </a:prstGeom>
          <a:noFill/>
          <a:ln>
            <a:noFill/>
          </a:ln>
        </p:spPr>
      </p:pic>
      <p:pic>
        <p:nvPicPr>
          <p:cNvPr id="222" name="Google Shape;222;p30"/>
          <p:cNvPicPr preferRelativeResize="0"/>
          <p:nvPr/>
        </p:nvPicPr>
        <p:blipFill>
          <a:blip r:embed="rId4">
            <a:alphaModFix/>
          </a:blip>
          <a:stretch>
            <a:fillRect/>
          </a:stretch>
        </p:blipFill>
        <p:spPr>
          <a:xfrm>
            <a:off x="4572026" y="703500"/>
            <a:ext cx="4549924" cy="2810650"/>
          </a:xfrm>
          <a:prstGeom prst="rect">
            <a:avLst/>
          </a:prstGeom>
          <a:noFill/>
          <a:ln>
            <a:noFill/>
          </a:ln>
        </p:spPr>
      </p:pic>
      <p:sp>
        <p:nvSpPr>
          <p:cNvPr id="223" name="Google Shape;223;p30"/>
          <p:cNvSpPr txBox="1"/>
          <p:nvPr/>
        </p:nvSpPr>
        <p:spPr>
          <a:xfrm>
            <a:off x="487825" y="274800"/>
            <a:ext cx="7910100" cy="42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EB Garamond ExtraBold"/>
                <a:ea typeface="EB Garamond ExtraBold"/>
                <a:cs typeface="EB Garamond ExtraBold"/>
                <a:sym typeface="EB Garamond ExtraBold"/>
              </a:rPr>
              <a:t>ARIMA forecasting shows predicted increases in Chlorophyll A </a:t>
            </a:r>
            <a:endParaRPr sz="2000">
              <a:solidFill>
                <a:schemeClr val="dk1"/>
              </a:solidFill>
              <a:latin typeface="EB Garamond ExtraBold"/>
              <a:ea typeface="EB Garamond ExtraBold"/>
              <a:cs typeface="EB Garamond ExtraBold"/>
              <a:sym typeface="EB Garamond ExtraBold"/>
            </a:endParaRPr>
          </a:p>
        </p:txBody>
      </p:sp>
      <p:sp>
        <p:nvSpPr>
          <p:cNvPr id="224" name="Google Shape;224;p30"/>
          <p:cNvSpPr txBox="1"/>
          <p:nvPr/>
        </p:nvSpPr>
        <p:spPr>
          <a:xfrm>
            <a:off x="1025275" y="2489388"/>
            <a:ext cx="802800" cy="33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EB Garamond"/>
              <a:ea typeface="EB Garamond"/>
              <a:cs typeface="EB Garamond"/>
              <a:sym typeface="EB Garamond"/>
            </a:endParaRPr>
          </a:p>
        </p:txBody>
      </p:sp>
      <p:sp>
        <p:nvSpPr>
          <p:cNvPr id="225" name="Google Shape;225;p30"/>
          <p:cNvSpPr txBox="1"/>
          <p:nvPr/>
        </p:nvSpPr>
        <p:spPr>
          <a:xfrm>
            <a:off x="932100" y="4640025"/>
            <a:ext cx="2408400" cy="33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EB Garamond"/>
              <a:ea typeface="EB Garamond"/>
              <a:cs typeface="EB Garamond"/>
              <a:sym typeface="EB Garamond"/>
            </a:endParaRPr>
          </a:p>
        </p:txBody>
      </p:sp>
      <p:sp>
        <p:nvSpPr>
          <p:cNvPr id="226" name="Google Shape;226;p30"/>
          <p:cNvSpPr txBox="1"/>
          <p:nvPr/>
        </p:nvSpPr>
        <p:spPr>
          <a:xfrm>
            <a:off x="4905375" y="4640025"/>
            <a:ext cx="1877700" cy="33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EB Garamond"/>
              <a:ea typeface="EB Garamond"/>
              <a:cs typeface="EB Garamond"/>
              <a:sym typeface="EB Garamond"/>
            </a:endParaRPr>
          </a:p>
        </p:txBody>
      </p:sp>
      <p:sp>
        <p:nvSpPr>
          <p:cNvPr id="227" name="Google Shape;227;p30"/>
          <p:cNvSpPr txBox="1"/>
          <p:nvPr/>
        </p:nvSpPr>
        <p:spPr>
          <a:xfrm>
            <a:off x="6467625" y="3134025"/>
            <a:ext cx="802800" cy="3387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EB Garamond SemiBold"/>
                <a:ea typeface="EB Garamond SemiBold"/>
                <a:cs typeface="EB Garamond SemiBold"/>
                <a:sym typeface="EB Garamond SemiBold"/>
              </a:rPr>
              <a:t>Time steps</a:t>
            </a:r>
            <a:endParaRPr sz="1000">
              <a:solidFill>
                <a:schemeClr val="dk1"/>
              </a:solidFill>
              <a:latin typeface="EB Garamond SemiBold"/>
              <a:ea typeface="EB Garamond SemiBold"/>
              <a:cs typeface="EB Garamond SemiBold"/>
              <a:sym typeface="EB Garamond SemiBold"/>
            </a:endParaRPr>
          </a:p>
        </p:txBody>
      </p:sp>
      <p:sp>
        <p:nvSpPr>
          <p:cNvPr id="228" name="Google Shape;228;p30"/>
          <p:cNvSpPr txBox="1"/>
          <p:nvPr/>
        </p:nvSpPr>
        <p:spPr>
          <a:xfrm>
            <a:off x="2037838" y="3134025"/>
            <a:ext cx="874500" cy="3387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EB Garamond SemiBold"/>
                <a:ea typeface="EB Garamond SemiBold"/>
                <a:cs typeface="EB Garamond SemiBold"/>
                <a:sym typeface="EB Garamond SemiBold"/>
              </a:rPr>
              <a:t>Time steps</a:t>
            </a:r>
            <a:endParaRPr sz="1000">
              <a:solidFill>
                <a:schemeClr val="dk1"/>
              </a:solidFill>
              <a:latin typeface="EB Garamond SemiBold"/>
              <a:ea typeface="EB Garamond SemiBold"/>
              <a:cs typeface="EB Garamond SemiBold"/>
              <a:sym typeface="EB Garamond SemiBold"/>
            </a:endParaRPr>
          </a:p>
        </p:txBody>
      </p:sp>
      <p:sp>
        <p:nvSpPr>
          <p:cNvPr id="229" name="Google Shape;229;p30"/>
          <p:cNvSpPr txBox="1"/>
          <p:nvPr/>
        </p:nvSpPr>
        <p:spPr>
          <a:xfrm>
            <a:off x="6638875" y="4113325"/>
            <a:ext cx="874500" cy="3387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chemeClr val="dk1"/>
              </a:solidFill>
            </a:endParaRPr>
          </a:p>
        </p:txBody>
      </p:sp>
      <p:graphicFrame>
        <p:nvGraphicFramePr>
          <p:cNvPr id="230" name="Google Shape;230;p30"/>
          <p:cNvGraphicFramePr/>
          <p:nvPr/>
        </p:nvGraphicFramePr>
        <p:xfrm>
          <a:off x="6127950" y="3514150"/>
          <a:ext cx="3000000" cy="3000000"/>
        </p:xfrm>
        <a:graphic>
          <a:graphicData uri="http://schemas.openxmlformats.org/drawingml/2006/table">
            <a:tbl>
              <a:tblPr>
                <a:noFill/>
                <a:tableStyleId>{E80409CF-EFBB-41F8-B98E-869C63FD9E18}</a:tableStyleId>
              </a:tblPr>
              <a:tblGrid>
                <a:gridCol w="1482150"/>
              </a:tblGrid>
              <a:tr h="314375">
                <a:tc>
                  <a:txBody>
                    <a:bodyPr/>
                    <a:lstStyle/>
                    <a:p>
                      <a:pPr indent="0" lvl="0" marL="0" rtl="0" algn="ctr">
                        <a:spcBef>
                          <a:spcPts val="0"/>
                        </a:spcBef>
                        <a:spcAft>
                          <a:spcPts val="0"/>
                        </a:spcAft>
                        <a:buNone/>
                      </a:pPr>
                      <a:r>
                        <a:rPr lang="en" sz="1100">
                          <a:latin typeface="EB Garamond"/>
                          <a:ea typeface="EB Garamond"/>
                          <a:cs typeface="EB Garamond"/>
                          <a:sym typeface="EB Garamond"/>
                        </a:rPr>
                        <a:t>Data given to model</a:t>
                      </a:r>
                      <a:endParaRPr sz="1100">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b="1" lang="en" sz="1100">
                          <a:latin typeface="EB Garamond"/>
                          <a:ea typeface="EB Garamond"/>
                          <a:cs typeface="EB Garamond"/>
                          <a:sym typeface="EB Garamond"/>
                        </a:rPr>
                        <a:t>Before</a:t>
                      </a:r>
                      <a:endParaRPr b="1" sz="1100">
                        <a:latin typeface="EB Garamond"/>
                        <a:ea typeface="EB Garamond"/>
                        <a:cs typeface="EB Garamond"/>
                        <a:sym typeface="EB Garamond"/>
                      </a:endParaRPr>
                    </a:p>
                  </a:txBody>
                  <a:tcPr marT="91425" marB="91425" marR="91425" marL="91425">
                    <a:solidFill>
                      <a:srgbClr val="D9EAD3"/>
                    </a:solidFill>
                  </a:tcPr>
                </a:tc>
              </a:tr>
              <a:tr h="314375">
                <a:tc>
                  <a:txBody>
                    <a:bodyPr/>
                    <a:lstStyle/>
                    <a:p>
                      <a:pPr indent="0" lvl="0" marL="0" rtl="0" algn="ctr">
                        <a:spcBef>
                          <a:spcPts val="0"/>
                        </a:spcBef>
                        <a:spcAft>
                          <a:spcPts val="0"/>
                        </a:spcAft>
                        <a:buNone/>
                      </a:pPr>
                      <a:r>
                        <a:rPr b="1" lang="en" sz="1100">
                          <a:latin typeface="EB Garamond"/>
                          <a:ea typeface="EB Garamond"/>
                          <a:cs typeface="EB Garamond"/>
                          <a:sym typeface="EB Garamond"/>
                        </a:rPr>
                        <a:t>During</a:t>
                      </a:r>
                      <a:endParaRPr b="1" sz="1100">
                        <a:latin typeface="EB Garamond"/>
                        <a:ea typeface="EB Garamond"/>
                        <a:cs typeface="EB Garamond"/>
                        <a:sym typeface="EB Garamond"/>
                      </a:endParaRPr>
                    </a:p>
                  </a:txBody>
                  <a:tcPr marT="91425" marB="91425" marR="91425" marL="91425">
                    <a:solidFill>
                      <a:srgbClr val="FFF2CC"/>
                    </a:solidFill>
                  </a:tcPr>
                </a:tc>
              </a:tr>
              <a:tr h="314375">
                <a:tc>
                  <a:txBody>
                    <a:bodyPr/>
                    <a:lstStyle/>
                    <a:p>
                      <a:pPr indent="0" lvl="0" marL="0" rtl="0" algn="ctr">
                        <a:spcBef>
                          <a:spcPts val="0"/>
                        </a:spcBef>
                        <a:spcAft>
                          <a:spcPts val="0"/>
                        </a:spcAft>
                        <a:buNone/>
                      </a:pPr>
                      <a:r>
                        <a:rPr lang="en" sz="1100">
                          <a:solidFill>
                            <a:srgbClr val="9E9E9E"/>
                          </a:solidFill>
                          <a:latin typeface="EB Garamond"/>
                          <a:ea typeface="EB Garamond"/>
                          <a:cs typeface="EB Garamond"/>
                          <a:sym typeface="EB Garamond"/>
                        </a:rPr>
                        <a:t>After</a:t>
                      </a:r>
                      <a:endParaRPr sz="1100">
                        <a:solidFill>
                          <a:srgbClr val="9E9E9E"/>
                        </a:solidFill>
                        <a:latin typeface="EB Garamond"/>
                        <a:ea typeface="EB Garamond"/>
                        <a:cs typeface="EB Garamond"/>
                        <a:sym typeface="EB Garamond"/>
                      </a:endParaRPr>
                    </a:p>
                  </a:txBody>
                  <a:tcPr marT="91425" marB="91425" marR="91425" marL="91425"/>
                </a:tc>
              </a:tr>
            </a:tbl>
          </a:graphicData>
        </a:graphic>
      </p:graphicFrame>
      <p:graphicFrame>
        <p:nvGraphicFramePr>
          <p:cNvPr id="231" name="Google Shape;231;p30"/>
          <p:cNvGraphicFramePr/>
          <p:nvPr/>
        </p:nvGraphicFramePr>
        <p:xfrm>
          <a:off x="1734013" y="3514150"/>
          <a:ext cx="3000000" cy="3000000"/>
        </p:xfrm>
        <a:graphic>
          <a:graphicData uri="http://schemas.openxmlformats.org/drawingml/2006/table">
            <a:tbl>
              <a:tblPr>
                <a:noFill/>
                <a:tableStyleId>{E80409CF-EFBB-41F8-B98E-869C63FD9E18}</a:tableStyleId>
              </a:tblPr>
              <a:tblGrid>
                <a:gridCol w="1482150"/>
              </a:tblGrid>
              <a:tr h="314375">
                <a:tc>
                  <a:txBody>
                    <a:bodyPr/>
                    <a:lstStyle/>
                    <a:p>
                      <a:pPr indent="0" lvl="0" marL="0" rtl="0" algn="ctr">
                        <a:spcBef>
                          <a:spcPts val="0"/>
                        </a:spcBef>
                        <a:spcAft>
                          <a:spcPts val="0"/>
                        </a:spcAft>
                        <a:buNone/>
                      </a:pPr>
                      <a:r>
                        <a:rPr lang="en" sz="1100">
                          <a:latin typeface="EB Garamond"/>
                          <a:ea typeface="EB Garamond"/>
                          <a:cs typeface="EB Garamond"/>
                          <a:sym typeface="EB Garamond"/>
                        </a:rPr>
                        <a:t>Data given to model</a:t>
                      </a:r>
                      <a:endParaRPr sz="1100">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b="1" lang="en" sz="1100">
                          <a:latin typeface="EB Garamond"/>
                          <a:ea typeface="EB Garamond"/>
                          <a:cs typeface="EB Garamond"/>
                          <a:sym typeface="EB Garamond"/>
                        </a:rPr>
                        <a:t>Before</a:t>
                      </a:r>
                      <a:endParaRPr b="1" sz="1100">
                        <a:latin typeface="EB Garamond"/>
                        <a:ea typeface="EB Garamond"/>
                        <a:cs typeface="EB Garamond"/>
                        <a:sym typeface="EB Garamond"/>
                      </a:endParaRPr>
                    </a:p>
                  </a:txBody>
                  <a:tcPr marT="91425" marB="91425" marR="91425" marL="91425">
                    <a:solidFill>
                      <a:srgbClr val="D9EAD3"/>
                    </a:solidFill>
                  </a:tcPr>
                </a:tc>
              </a:tr>
              <a:tr h="314375">
                <a:tc>
                  <a:txBody>
                    <a:bodyPr/>
                    <a:lstStyle/>
                    <a:p>
                      <a:pPr indent="0" lvl="0" marL="0" rtl="0" algn="ctr">
                        <a:spcBef>
                          <a:spcPts val="0"/>
                        </a:spcBef>
                        <a:spcAft>
                          <a:spcPts val="0"/>
                        </a:spcAft>
                        <a:buNone/>
                      </a:pPr>
                      <a:r>
                        <a:rPr lang="en" sz="1100">
                          <a:solidFill>
                            <a:srgbClr val="9E9E9E"/>
                          </a:solidFill>
                          <a:latin typeface="EB Garamond"/>
                          <a:ea typeface="EB Garamond"/>
                          <a:cs typeface="EB Garamond"/>
                          <a:sym typeface="EB Garamond"/>
                        </a:rPr>
                        <a:t>During</a:t>
                      </a:r>
                      <a:endParaRPr sz="1100">
                        <a:solidFill>
                          <a:srgbClr val="9E9E9E"/>
                        </a:solidFill>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lang="en" sz="1100">
                          <a:solidFill>
                            <a:srgbClr val="9E9E9E"/>
                          </a:solidFill>
                          <a:latin typeface="EB Garamond"/>
                          <a:ea typeface="EB Garamond"/>
                          <a:cs typeface="EB Garamond"/>
                          <a:sym typeface="EB Garamond"/>
                        </a:rPr>
                        <a:t>After</a:t>
                      </a:r>
                      <a:endParaRPr sz="1100">
                        <a:solidFill>
                          <a:srgbClr val="9E9E9E"/>
                        </a:solidFill>
                        <a:latin typeface="EB Garamond"/>
                        <a:ea typeface="EB Garamond"/>
                        <a:cs typeface="EB Garamond"/>
                        <a:sym typeface="EB Garamond"/>
                      </a:endParaRPr>
                    </a:p>
                  </a:txBody>
                  <a:tcPr marT="91425" marB="91425" marR="91425" marL="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pic>
        <p:nvPicPr>
          <p:cNvPr id="236" name="Google Shape;236;p31"/>
          <p:cNvPicPr preferRelativeResize="0"/>
          <p:nvPr/>
        </p:nvPicPr>
        <p:blipFill>
          <a:blip r:embed="rId3">
            <a:alphaModFix amt="68000"/>
          </a:blip>
          <a:stretch>
            <a:fillRect/>
          </a:stretch>
        </p:blipFill>
        <p:spPr>
          <a:xfrm>
            <a:off x="0" y="0"/>
            <a:ext cx="9572649" cy="7179475"/>
          </a:xfrm>
          <a:prstGeom prst="rect">
            <a:avLst/>
          </a:prstGeom>
          <a:noFill/>
          <a:ln>
            <a:noFill/>
          </a:ln>
        </p:spPr>
      </p:pic>
      <p:sp>
        <p:nvSpPr>
          <p:cNvPr id="237" name="Google Shape;237;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EB Garamond ExtraBold"/>
                <a:ea typeface="EB Garamond ExtraBold"/>
                <a:cs typeface="EB Garamond ExtraBold"/>
                <a:sym typeface="EB Garamond ExtraBold"/>
              </a:rPr>
              <a:t>Phosphorus and nitrogen implications</a:t>
            </a:r>
            <a:endParaRPr>
              <a:latin typeface="EB Garamond ExtraBold"/>
              <a:ea typeface="EB Garamond ExtraBold"/>
              <a:cs typeface="EB Garamond ExtraBold"/>
              <a:sym typeface="EB Garamond ExtraBold"/>
            </a:endParaRPr>
          </a:p>
        </p:txBody>
      </p:sp>
      <p:sp>
        <p:nvSpPr>
          <p:cNvPr id="238" name="Google Shape;238;p31"/>
          <p:cNvSpPr txBox="1"/>
          <p:nvPr>
            <p:ph idx="1" type="body"/>
          </p:nvPr>
        </p:nvSpPr>
        <p:spPr>
          <a:xfrm>
            <a:off x="311700" y="1017725"/>
            <a:ext cx="8520600" cy="41259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a:solidFill>
                  <a:schemeClr val="dk1"/>
                </a:solidFill>
                <a:latin typeface="EB Garamond"/>
                <a:ea typeface="EB Garamond"/>
                <a:cs typeface="EB Garamond"/>
                <a:sym typeface="EB Garamond"/>
              </a:rPr>
              <a:t>Oligotrophic -&gt; Eutrophic?</a:t>
            </a:r>
            <a:endParaRPr baseline="30000">
              <a:solidFill>
                <a:schemeClr val="dk1"/>
              </a:solidFill>
              <a:latin typeface="EB Garamond"/>
              <a:ea typeface="EB Garamond"/>
              <a:cs typeface="EB Garamond"/>
              <a:sym typeface="EB Garamond"/>
            </a:endParaRPr>
          </a:p>
          <a:p>
            <a:pPr indent="-325755" lvl="0" marL="457200" rtl="0" algn="l">
              <a:spcBef>
                <a:spcPts val="1200"/>
              </a:spcBef>
              <a:spcAft>
                <a:spcPts val="0"/>
              </a:spcAft>
              <a:buClr>
                <a:schemeClr val="dk1"/>
              </a:buClr>
              <a:buSzPct val="100000"/>
              <a:buFont typeface="EB Garamond"/>
              <a:buChar char="-"/>
            </a:pPr>
            <a:r>
              <a:rPr lang="en">
                <a:solidFill>
                  <a:schemeClr val="dk1"/>
                </a:solidFill>
                <a:latin typeface="EB Garamond"/>
                <a:ea typeface="EB Garamond"/>
                <a:cs typeface="EB Garamond"/>
                <a:sym typeface="EB Garamond"/>
              </a:rPr>
              <a:t>Cage rainbow trout aquaculture releases ~7.3kg of P into environment for every 1 tonne of fish produced </a:t>
            </a:r>
            <a:r>
              <a:rPr baseline="30000" lang="en">
                <a:solidFill>
                  <a:schemeClr val="dk1"/>
                </a:solidFill>
                <a:latin typeface="EB Garamond"/>
                <a:ea typeface="EB Garamond"/>
                <a:cs typeface="EB Garamond"/>
                <a:sym typeface="EB Garamond"/>
              </a:rPr>
              <a:t>1</a:t>
            </a:r>
            <a:endParaRPr baseline="30000">
              <a:solidFill>
                <a:schemeClr val="dk1"/>
              </a:solidFill>
              <a:latin typeface="EB Garamond"/>
              <a:ea typeface="EB Garamond"/>
              <a:cs typeface="EB Garamond"/>
              <a:sym typeface="EB Garamond"/>
            </a:endParaRPr>
          </a:p>
          <a:p>
            <a:pPr indent="-325755" lvl="0" marL="457200" rtl="0" algn="l">
              <a:spcBef>
                <a:spcPts val="0"/>
              </a:spcBef>
              <a:spcAft>
                <a:spcPts val="0"/>
              </a:spcAft>
              <a:buClr>
                <a:schemeClr val="dk1"/>
              </a:buClr>
              <a:buSzPct val="100000"/>
              <a:buFont typeface="EB Garamond"/>
              <a:buChar char="-"/>
            </a:pPr>
            <a:r>
              <a:rPr lang="en">
                <a:solidFill>
                  <a:schemeClr val="dk1"/>
                </a:solidFill>
                <a:latin typeface="EB Garamond"/>
                <a:ea typeface="EB Garamond"/>
                <a:cs typeface="EB Garamond"/>
                <a:sym typeface="EB Garamond"/>
              </a:rPr>
              <a:t>Increased nutrient input can stimulate primary production eutrophication, changes in species community composition </a:t>
            </a:r>
            <a:r>
              <a:rPr baseline="30000" lang="en">
                <a:solidFill>
                  <a:schemeClr val="dk1"/>
                </a:solidFill>
                <a:latin typeface="EB Garamond"/>
                <a:ea typeface="EB Garamond"/>
                <a:cs typeface="EB Garamond"/>
                <a:sym typeface="EB Garamond"/>
              </a:rPr>
              <a:t>2</a:t>
            </a:r>
            <a:endParaRPr>
              <a:solidFill>
                <a:schemeClr val="dk1"/>
              </a:solidFill>
              <a:latin typeface="EB Garamond"/>
              <a:ea typeface="EB Garamond"/>
              <a:cs typeface="EB Garamond"/>
              <a:sym typeface="EB Garamond"/>
            </a:endParaRPr>
          </a:p>
          <a:p>
            <a:pPr indent="0" lvl="0" marL="0" rtl="0" algn="l">
              <a:spcBef>
                <a:spcPts val="1200"/>
              </a:spcBef>
              <a:spcAft>
                <a:spcPts val="0"/>
              </a:spcAft>
              <a:buClr>
                <a:schemeClr val="dk1"/>
              </a:buClr>
              <a:buSzPct val="61111"/>
              <a:buFont typeface="Arial"/>
              <a:buNone/>
            </a:pPr>
            <a:r>
              <a:rPr lang="en">
                <a:solidFill>
                  <a:schemeClr val="dk1"/>
                </a:solidFill>
                <a:latin typeface="EB Garamond"/>
                <a:ea typeface="EB Garamond"/>
                <a:cs typeface="EB Garamond"/>
                <a:sym typeface="EB Garamond"/>
              </a:rPr>
              <a:t>Effects of nutrient addition not as large as the addition itself (lake was not eutrophic!)</a:t>
            </a:r>
            <a:endParaRPr>
              <a:solidFill>
                <a:schemeClr val="dk1"/>
              </a:solidFill>
              <a:latin typeface="EB Garamond"/>
              <a:ea typeface="EB Garamond"/>
              <a:cs typeface="EB Garamond"/>
              <a:sym typeface="EB Garamond"/>
            </a:endParaRPr>
          </a:p>
          <a:p>
            <a:pPr indent="-325755" lvl="0" marL="457200" rtl="0" algn="l">
              <a:spcBef>
                <a:spcPts val="1200"/>
              </a:spcBef>
              <a:spcAft>
                <a:spcPts val="0"/>
              </a:spcAft>
              <a:buClr>
                <a:schemeClr val="dk1"/>
              </a:buClr>
              <a:buSzPct val="100000"/>
              <a:buFont typeface="EB Garamond"/>
              <a:buChar char="-"/>
            </a:pPr>
            <a:r>
              <a:rPr lang="en">
                <a:solidFill>
                  <a:schemeClr val="dk1"/>
                </a:solidFill>
                <a:latin typeface="EB Garamond"/>
                <a:ea typeface="EB Garamond"/>
                <a:cs typeface="EB Garamond"/>
                <a:sym typeface="EB Garamond"/>
              </a:rPr>
              <a:t>Particulate phosphorus settled at a rate &gt;6cm/s, meaning that it is unavailable to algae and bacteria in the epilimnion until thermal mixing occurs </a:t>
            </a:r>
            <a:r>
              <a:rPr baseline="30000" lang="en">
                <a:solidFill>
                  <a:schemeClr val="dk1"/>
                </a:solidFill>
                <a:latin typeface="EB Garamond"/>
                <a:ea typeface="EB Garamond"/>
                <a:cs typeface="EB Garamond"/>
                <a:sym typeface="EB Garamond"/>
              </a:rPr>
              <a:t>1, 3</a:t>
            </a:r>
            <a:endParaRPr baseline="30000">
              <a:solidFill>
                <a:schemeClr val="dk1"/>
              </a:solidFill>
              <a:latin typeface="EB Garamond"/>
              <a:ea typeface="EB Garamond"/>
              <a:cs typeface="EB Garamond"/>
              <a:sym typeface="EB Garamond"/>
            </a:endParaRPr>
          </a:p>
          <a:p>
            <a:pPr indent="-325755" lvl="0" marL="457200" rtl="0" algn="l">
              <a:spcBef>
                <a:spcPts val="0"/>
              </a:spcBef>
              <a:spcAft>
                <a:spcPts val="0"/>
              </a:spcAft>
              <a:buClr>
                <a:schemeClr val="dk1"/>
              </a:buClr>
              <a:buSzPct val="100000"/>
              <a:buFont typeface="EB Garamond"/>
              <a:buChar char="-"/>
            </a:pPr>
            <a:r>
              <a:rPr lang="en">
                <a:solidFill>
                  <a:schemeClr val="dk1"/>
                </a:solidFill>
                <a:latin typeface="EB Garamond"/>
                <a:ea typeface="EB Garamond"/>
                <a:cs typeface="EB Garamond"/>
                <a:sym typeface="EB Garamond"/>
              </a:rPr>
              <a:t>Dissolved N levels in epilimnion lower than expected, likely due to sedimentation of solid waste and increased transformation of ammonia into nitrates and nitrites </a:t>
            </a:r>
            <a:r>
              <a:rPr baseline="30000" lang="en">
                <a:solidFill>
                  <a:schemeClr val="dk1"/>
                </a:solidFill>
                <a:latin typeface="EB Garamond"/>
                <a:ea typeface="EB Garamond"/>
                <a:cs typeface="EB Garamond"/>
                <a:sym typeface="EB Garamond"/>
              </a:rPr>
              <a:t>1,4</a:t>
            </a:r>
            <a:endParaRPr>
              <a:solidFill>
                <a:schemeClr val="dk1"/>
              </a:solidFill>
              <a:latin typeface="EB Garamond"/>
              <a:ea typeface="EB Garamond"/>
              <a:cs typeface="EB Garamond"/>
              <a:sym typeface="EB Garamond"/>
            </a:endParaRPr>
          </a:p>
          <a:p>
            <a:pPr indent="0" lvl="0" marL="0" rtl="0" algn="l">
              <a:spcBef>
                <a:spcPts val="1200"/>
              </a:spcBef>
              <a:spcAft>
                <a:spcPts val="0"/>
              </a:spcAft>
              <a:buNone/>
            </a:pPr>
            <a:r>
              <a:t/>
            </a:r>
            <a:endParaRPr>
              <a:solidFill>
                <a:schemeClr val="dk1"/>
              </a:solidFill>
              <a:latin typeface="EB Garamond"/>
              <a:ea typeface="EB Garamond"/>
              <a:cs typeface="EB Garamond"/>
              <a:sym typeface="EB Garamond"/>
            </a:endParaRPr>
          </a:p>
          <a:p>
            <a:pPr indent="-287534" lvl="0" marL="457200" rtl="0" algn="l">
              <a:spcBef>
                <a:spcPts val="1200"/>
              </a:spcBef>
              <a:spcAft>
                <a:spcPts val="0"/>
              </a:spcAft>
              <a:buClr>
                <a:schemeClr val="dk1"/>
              </a:buClr>
              <a:buSzPct val="100000"/>
              <a:buFont typeface="EB Garamond"/>
              <a:buAutoNum type="arabicPeriod"/>
            </a:pPr>
            <a:r>
              <a:rPr lang="en" sz="1091">
                <a:solidFill>
                  <a:schemeClr val="dk1"/>
                </a:solidFill>
                <a:latin typeface="EB Garamond"/>
                <a:ea typeface="EB Garamond"/>
                <a:cs typeface="EB Garamond"/>
                <a:sym typeface="EB Garamond"/>
              </a:rPr>
              <a:t>Azevedo et al. (2011) </a:t>
            </a:r>
            <a:endParaRPr sz="1091">
              <a:solidFill>
                <a:schemeClr val="dk1"/>
              </a:solidFill>
              <a:latin typeface="EB Garamond"/>
              <a:ea typeface="EB Garamond"/>
              <a:cs typeface="EB Garamond"/>
              <a:sym typeface="EB Garamond"/>
            </a:endParaRPr>
          </a:p>
          <a:p>
            <a:pPr indent="-287534" lvl="0" marL="457200" rtl="0" algn="l">
              <a:spcBef>
                <a:spcPts val="0"/>
              </a:spcBef>
              <a:spcAft>
                <a:spcPts val="0"/>
              </a:spcAft>
              <a:buClr>
                <a:schemeClr val="dk1"/>
              </a:buClr>
              <a:buSzPct val="100000"/>
              <a:buFont typeface="EB Garamond"/>
              <a:buAutoNum type="arabicPeriod"/>
            </a:pPr>
            <a:r>
              <a:rPr lang="en" sz="1091">
                <a:solidFill>
                  <a:schemeClr val="dk1"/>
                </a:solidFill>
                <a:latin typeface="EB Garamond"/>
                <a:ea typeface="EB Garamond"/>
                <a:cs typeface="EB Garamond"/>
                <a:sym typeface="EB Garamond"/>
              </a:rPr>
              <a:t>Findlay et al. (2009)</a:t>
            </a:r>
            <a:endParaRPr sz="1091">
              <a:solidFill>
                <a:schemeClr val="dk1"/>
              </a:solidFill>
              <a:latin typeface="EB Garamond"/>
              <a:ea typeface="EB Garamond"/>
              <a:cs typeface="EB Garamond"/>
              <a:sym typeface="EB Garamond"/>
            </a:endParaRPr>
          </a:p>
          <a:p>
            <a:pPr indent="-287534" lvl="0" marL="457200" rtl="0" algn="l">
              <a:spcBef>
                <a:spcPts val="0"/>
              </a:spcBef>
              <a:spcAft>
                <a:spcPts val="0"/>
              </a:spcAft>
              <a:buClr>
                <a:schemeClr val="dk1"/>
              </a:buClr>
              <a:buSzPct val="100000"/>
              <a:buFont typeface="EB Garamond"/>
              <a:buAutoNum type="arabicPeriod"/>
            </a:pPr>
            <a:r>
              <a:rPr lang="en" sz="1091">
                <a:solidFill>
                  <a:schemeClr val="dk1"/>
                </a:solidFill>
                <a:latin typeface="EB Garamond"/>
                <a:ea typeface="EB Garamond"/>
                <a:cs typeface="EB Garamond"/>
                <a:sym typeface="EB Garamond"/>
              </a:rPr>
              <a:t>Bristow et al. (2008)</a:t>
            </a:r>
            <a:endParaRPr sz="1091">
              <a:solidFill>
                <a:schemeClr val="dk1"/>
              </a:solidFill>
              <a:latin typeface="EB Garamond"/>
              <a:ea typeface="EB Garamond"/>
              <a:cs typeface="EB Garamond"/>
              <a:sym typeface="EB Garamond"/>
            </a:endParaRPr>
          </a:p>
          <a:p>
            <a:pPr indent="-287534" lvl="0" marL="457200" rtl="0" algn="l">
              <a:spcBef>
                <a:spcPts val="0"/>
              </a:spcBef>
              <a:spcAft>
                <a:spcPts val="0"/>
              </a:spcAft>
              <a:buClr>
                <a:schemeClr val="dk1"/>
              </a:buClr>
              <a:buSzPct val="100000"/>
              <a:buFont typeface="EB Garamond"/>
              <a:buAutoNum type="arabicPeriod"/>
            </a:pPr>
            <a:r>
              <a:rPr lang="en" sz="1091">
                <a:solidFill>
                  <a:schemeClr val="dk1"/>
                </a:solidFill>
                <a:latin typeface="EB Garamond"/>
                <a:ea typeface="EB Garamond"/>
                <a:cs typeface="EB Garamond"/>
                <a:sym typeface="EB Garamond"/>
              </a:rPr>
              <a:t>McDonald et al. (1996)</a:t>
            </a:r>
            <a:endParaRPr sz="1091">
              <a:solidFill>
                <a:schemeClr val="dk1"/>
              </a:solidFill>
              <a:latin typeface="EB Garamond"/>
              <a:ea typeface="EB Garamond"/>
              <a:cs typeface="EB Garamond"/>
              <a:sym typeface="EB Garamo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rotWithShape="1">
          <a:blip r:embed="rId3">
            <a:alphaModFix amt="73000"/>
          </a:blip>
          <a:srcRect b="1850" l="9769" r="2848" t="2756"/>
          <a:stretch/>
        </p:blipFill>
        <p:spPr>
          <a:xfrm>
            <a:off x="-105375" y="-62850"/>
            <a:ext cx="9291776" cy="7607923"/>
          </a:xfrm>
          <a:prstGeom prst="rect">
            <a:avLst/>
          </a:prstGeom>
          <a:noFill/>
          <a:ln>
            <a:noFill/>
          </a:ln>
        </p:spPr>
      </p:pic>
      <p:sp>
        <p:nvSpPr>
          <p:cNvPr id="62" name="Google Shape;62;p14"/>
          <p:cNvSpPr txBox="1"/>
          <p:nvPr>
            <p:ph type="title"/>
          </p:nvPr>
        </p:nvSpPr>
        <p:spPr>
          <a:xfrm>
            <a:off x="311700" y="3064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EB Garamond ExtraBold"/>
                <a:ea typeface="EB Garamond ExtraBold"/>
                <a:cs typeface="EB Garamond ExtraBold"/>
                <a:sym typeface="EB Garamond ExtraBold"/>
              </a:rPr>
              <a:t>Why we should study aquaculture and why it matters</a:t>
            </a:r>
            <a:endParaRPr>
              <a:latin typeface="EB Garamond ExtraBold"/>
              <a:ea typeface="EB Garamond ExtraBold"/>
              <a:cs typeface="EB Garamond ExtraBold"/>
              <a:sym typeface="EB Garamond ExtraBold"/>
            </a:endParaRPr>
          </a:p>
        </p:txBody>
      </p:sp>
      <p:sp>
        <p:nvSpPr>
          <p:cNvPr id="63" name="Google Shape;63;p14"/>
          <p:cNvSpPr txBox="1"/>
          <p:nvPr/>
        </p:nvSpPr>
        <p:spPr>
          <a:xfrm>
            <a:off x="353550" y="957375"/>
            <a:ext cx="8693700" cy="2882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Aquaculture part of the solution towards global food security</a:t>
            </a:r>
            <a:r>
              <a:rPr baseline="30000" lang="en" sz="1800">
                <a:solidFill>
                  <a:schemeClr val="dk1"/>
                </a:solidFill>
                <a:latin typeface="EB Garamond"/>
                <a:ea typeface="EB Garamond"/>
                <a:cs typeface="EB Garamond"/>
                <a:sym typeface="EB Garamond"/>
              </a:rPr>
              <a:t>1,2</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Environmental impacts of freshwater aquaculture largely unknown</a:t>
            </a:r>
            <a:r>
              <a:rPr baseline="30000" lang="en" sz="1800">
                <a:solidFill>
                  <a:schemeClr val="dk1"/>
                </a:solidFill>
                <a:latin typeface="EB Garamond"/>
                <a:ea typeface="EB Garamond"/>
                <a:cs typeface="EB Garamond"/>
                <a:sym typeface="EB Garamond"/>
              </a:rPr>
              <a:t>3</a:t>
            </a:r>
            <a:endParaRPr sz="1800">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Water quality degradation</a:t>
            </a:r>
            <a:endParaRPr sz="1800">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Impacts on biota</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Cumulative impacts of aquaculture on a whole aquatic system is difficult to study</a:t>
            </a:r>
            <a:endParaRPr sz="1800">
              <a:solidFill>
                <a:schemeClr val="dk1"/>
              </a:solidFill>
              <a:latin typeface="EB Garamond"/>
              <a:ea typeface="EB Garamond"/>
              <a:cs typeface="EB Garamond"/>
              <a:sym typeface="EB Garamond"/>
            </a:endParaRPr>
          </a:p>
        </p:txBody>
      </p:sp>
      <p:sp>
        <p:nvSpPr>
          <p:cNvPr id="64" name="Google Shape;64;p14"/>
          <p:cNvSpPr txBox="1"/>
          <p:nvPr/>
        </p:nvSpPr>
        <p:spPr>
          <a:xfrm>
            <a:off x="0" y="4479275"/>
            <a:ext cx="8067300" cy="5727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dk1"/>
              </a:buClr>
              <a:buSzPts val="1000"/>
              <a:buFont typeface="EB Garamond"/>
              <a:buAutoNum type="arabicPeriod"/>
            </a:pPr>
            <a:r>
              <a:rPr lang="en" sz="1000">
                <a:solidFill>
                  <a:schemeClr val="dk1"/>
                </a:solidFill>
                <a:latin typeface="EB Garamond"/>
                <a:ea typeface="EB Garamond"/>
                <a:cs typeface="EB Garamond"/>
                <a:sym typeface="EB Garamond"/>
              </a:rPr>
              <a:t>Costello et al., 2020</a:t>
            </a:r>
            <a:endParaRPr sz="1000">
              <a:solidFill>
                <a:schemeClr val="dk1"/>
              </a:solidFill>
              <a:latin typeface="EB Garamond"/>
              <a:ea typeface="EB Garamond"/>
              <a:cs typeface="EB Garamond"/>
              <a:sym typeface="EB Garamond"/>
            </a:endParaRPr>
          </a:p>
          <a:p>
            <a:pPr indent="-292100" lvl="0" marL="457200" rtl="0" algn="l">
              <a:spcBef>
                <a:spcPts val="0"/>
              </a:spcBef>
              <a:spcAft>
                <a:spcPts val="0"/>
              </a:spcAft>
              <a:buClr>
                <a:schemeClr val="dk1"/>
              </a:buClr>
              <a:buSzPts val="1000"/>
              <a:buFont typeface="EB Garamond"/>
              <a:buAutoNum type="arabicPeriod"/>
            </a:pPr>
            <a:r>
              <a:rPr lang="en" sz="1000">
                <a:solidFill>
                  <a:schemeClr val="dk1"/>
                </a:solidFill>
                <a:latin typeface="EB Garamond"/>
                <a:ea typeface="EB Garamond"/>
                <a:cs typeface="EB Garamond"/>
                <a:sym typeface="EB Garamond"/>
              </a:rPr>
              <a:t>Garlock et al., 2022</a:t>
            </a:r>
            <a:endParaRPr sz="1000">
              <a:solidFill>
                <a:schemeClr val="dk1"/>
              </a:solidFill>
              <a:latin typeface="EB Garamond"/>
              <a:ea typeface="EB Garamond"/>
              <a:cs typeface="EB Garamond"/>
              <a:sym typeface="EB Garamond"/>
            </a:endParaRPr>
          </a:p>
          <a:p>
            <a:pPr indent="-292100" lvl="0" marL="457200" rtl="0" algn="l">
              <a:spcBef>
                <a:spcPts val="0"/>
              </a:spcBef>
              <a:spcAft>
                <a:spcPts val="0"/>
              </a:spcAft>
              <a:buClr>
                <a:schemeClr val="dk1"/>
              </a:buClr>
              <a:buSzPts val="1000"/>
              <a:buFont typeface="EB Garamond"/>
              <a:buAutoNum type="arabicPeriod"/>
            </a:pPr>
            <a:r>
              <a:rPr lang="en" sz="1000">
                <a:solidFill>
                  <a:schemeClr val="dk1"/>
                </a:solidFill>
                <a:latin typeface="EB Garamond"/>
                <a:ea typeface="EB Garamond"/>
                <a:cs typeface="EB Garamond"/>
                <a:sym typeface="EB Garamond"/>
              </a:rPr>
              <a:t>Yan, 2005</a:t>
            </a:r>
            <a:endParaRPr sz="1000">
              <a:solidFill>
                <a:schemeClr val="dk1"/>
              </a:solidFill>
              <a:latin typeface="EB Garamond"/>
              <a:ea typeface="EB Garamond"/>
              <a:cs typeface="EB Garamond"/>
              <a:sym typeface="EB Garamon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p32"/>
          <p:cNvPicPr preferRelativeResize="0"/>
          <p:nvPr/>
        </p:nvPicPr>
        <p:blipFill>
          <a:blip r:embed="rId3">
            <a:alphaModFix amt="60000"/>
          </a:blip>
          <a:stretch>
            <a:fillRect/>
          </a:stretch>
        </p:blipFill>
        <p:spPr>
          <a:xfrm>
            <a:off x="-869800" y="0"/>
            <a:ext cx="10073175" cy="7554924"/>
          </a:xfrm>
          <a:prstGeom prst="rect">
            <a:avLst/>
          </a:prstGeom>
          <a:noFill/>
          <a:ln>
            <a:noFill/>
          </a:ln>
        </p:spPr>
      </p:pic>
      <p:sp>
        <p:nvSpPr>
          <p:cNvPr id="244" name="Google Shape;244;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EB Garamond ExtraBold"/>
                <a:ea typeface="EB Garamond ExtraBold"/>
                <a:cs typeface="EB Garamond ExtraBold"/>
                <a:sym typeface="EB Garamond ExtraBold"/>
              </a:rPr>
              <a:t>Ecosystem Effects of Aquaculture</a:t>
            </a:r>
            <a:endParaRPr>
              <a:latin typeface="EB Garamond ExtraBold"/>
              <a:ea typeface="EB Garamond ExtraBold"/>
              <a:cs typeface="EB Garamond ExtraBold"/>
              <a:sym typeface="EB Garamond ExtraBold"/>
            </a:endParaRPr>
          </a:p>
        </p:txBody>
      </p:sp>
      <p:sp>
        <p:nvSpPr>
          <p:cNvPr id="245" name="Google Shape;245;p32"/>
          <p:cNvSpPr txBox="1"/>
          <p:nvPr>
            <p:ph idx="1" type="body"/>
          </p:nvPr>
        </p:nvSpPr>
        <p:spPr>
          <a:xfrm>
            <a:off x="311700" y="1213700"/>
            <a:ext cx="8547900" cy="3239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Aquaculture waste introduced high levels of phosphorus into the lake.</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The heavy P loading leads to an increase in nitrogen-fixing cyanobacteria, thus increasing N without anthropogenic input </a:t>
            </a:r>
            <a:r>
              <a:rPr baseline="30000" lang="en">
                <a:solidFill>
                  <a:schemeClr val="dk1"/>
                </a:solidFill>
                <a:latin typeface="EB Garamond"/>
                <a:ea typeface="EB Garamond"/>
                <a:cs typeface="EB Garamond"/>
                <a:sym typeface="EB Garamond"/>
              </a:rPr>
              <a:t>1</a:t>
            </a:r>
            <a:r>
              <a:rPr lang="en">
                <a:solidFill>
                  <a:schemeClr val="dk1"/>
                </a:solidFill>
                <a:latin typeface="EB Garamond"/>
                <a:ea typeface="EB Garamond"/>
                <a:cs typeface="EB Garamond"/>
                <a:sym typeface="EB Garamond"/>
              </a:rPr>
              <a:t>.</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Native species, minnows in particular, progressively shifted their diet towards the novel energy source from aquaculture </a:t>
            </a:r>
            <a:r>
              <a:rPr baseline="30000" lang="en">
                <a:solidFill>
                  <a:schemeClr val="dk1"/>
                </a:solidFill>
                <a:latin typeface="EB Garamond"/>
                <a:ea typeface="EB Garamond"/>
                <a:cs typeface="EB Garamond"/>
                <a:sym typeface="EB Garamond"/>
              </a:rPr>
              <a:t>2</a:t>
            </a:r>
            <a:r>
              <a:rPr lang="en">
                <a:solidFill>
                  <a:schemeClr val="dk1"/>
                </a:solidFill>
                <a:latin typeface="EB Garamond"/>
                <a:ea typeface="EB Garamond"/>
                <a:cs typeface="EB Garamond"/>
                <a:sym typeface="EB Garamond"/>
              </a:rPr>
              <a:t>.</a:t>
            </a:r>
            <a:endParaRPr>
              <a:solidFill>
                <a:schemeClr val="dk1"/>
              </a:solidFill>
              <a:latin typeface="EB Garamond"/>
              <a:ea typeface="EB Garamond"/>
              <a:cs typeface="EB Garamond"/>
              <a:sym typeface="EB Garamond"/>
            </a:endParaRPr>
          </a:p>
        </p:txBody>
      </p:sp>
      <p:sp>
        <p:nvSpPr>
          <p:cNvPr id="246" name="Google Shape;246;p32"/>
          <p:cNvSpPr txBox="1"/>
          <p:nvPr/>
        </p:nvSpPr>
        <p:spPr>
          <a:xfrm>
            <a:off x="284475" y="4452775"/>
            <a:ext cx="2377800" cy="5343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dk1"/>
              </a:buClr>
              <a:buSzPts val="1000"/>
              <a:buFont typeface="EB Garamond"/>
              <a:buAutoNum type="arabicPeriod"/>
            </a:pPr>
            <a:r>
              <a:rPr lang="en" sz="1000">
                <a:solidFill>
                  <a:schemeClr val="dk1"/>
                </a:solidFill>
                <a:latin typeface="EB Garamond"/>
                <a:ea typeface="EB Garamond"/>
                <a:cs typeface="EB Garamond"/>
                <a:sym typeface="EB Garamond"/>
              </a:rPr>
              <a:t>Molot et al (2021)</a:t>
            </a:r>
            <a:endParaRPr sz="1000">
              <a:solidFill>
                <a:schemeClr val="dk1"/>
              </a:solidFill>
              <a:latin typeface="EB Garamond"/>
              <a:ea typeface="EB Garamond"/>
              <a:cs typeface="EB Garamond"/>
              <a:sym typeface="EB Garamond"/>
            </a:endParaRPr>
          </a:p>
          <a:p>
            <a:pPr indent="-292100" lvl="0" marL="457200" rtl="0" algn="l">
              <a:spcBef>
                <a:spcPts val="0"/>
              </a:spcBef>
              <a:spcAft>
                <a:spcPts val="0"/>
              </a:spcAft>
              <a:buClr>
                <a:schemeClr val="dk1"/>
              </a:buClr>
              <a:buSzPts val="1000"/>
              <a:buFont typeface="EB Garamond"/>
              <a:buAutoNum type="arabicPeriod"/>
            </a:pPr>
            <a:r>
              <a:rPr lang="en" sz="1000">
                <a:solidFill>
                  <a:schemeClr val="dk1"/>
                </a:solidFill>
                <a:latin typeface="EB Garamond"/>
                <a:ea typeface="EB Garamond"/>
                <a:cs typeface="EB Garamond"/>
                <a:sym typeface="EB Garamond"/>
              </a:rPr>
              <a:t>Kullman et al. (2009)</a:t>
            </a:r>
            <a:endParaRPr sz="1000">
              <a:solidFill>
                <a:schemeClr val="dk1"/>
              </a:solidFill>
              <a:latin typeface="EB Garamond"/>
              <a:ea typeface="EB Garamond"/>
              <a:cs typeface="EB Garamond"/>
              <a:sym typeface="EB Garamon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pic>
        <p:nvPicPr>
          <p:cNvPr id="251" name="Google Shape;251;p33"/>
          <p:cNvPicPr preferRelativeResize="0"/>
          <p:nvPr/>
        </p:nvPicPr>
        <p:blipFill>
          <a:blip r:embed="rId3">
            <a:alphaModFix amt="74000"/>
          </a:blip>
          <a:stretch>
            <a:fillRect/>
          </a:stretch>
        </p:blipFill>
        <p:spPr>
          <a:xfrm>
            <a:off x="-1050625" y="0"/>
            <a:ext cx="11548800" cy="8661627"/>
          </a:xfrm>
          <a:prstGeom prst="rect">
            <a:avLst/>
          </a:prstGeom>
          <a:noFill/>
          <a:ln>
            <a:noFill/>
          </a:ln>
        </p:spPr>
      </p:pic>
      <p:sp>
        <p:nvSpPr>
          <p:cNvPr id="252" name="Google Shape;252;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EB Garamond ExtraBold"/>
                <a:ea typeface="EB Garamond ExtraBold"/>
                <a:cs typeface="EB Garamond ExtraBold"/>
                <a:sym typeface="EB Garamond ExtraBold"/>
              </a:rPr>
              <a:t>Ecosystem Effects of Aquaculture</a:t>
            </a:r>
            <a:endParaRPr>
              <a:latin typeface="EB Garamond ExtraBold"/>
              <a:ea typeface="EB Garamond ExtraBold"/>
              <a:cs typeface="EB Garamond ExtraBold"/>
              <a:sym typeface="EB Garamond ExtraBold"/>
            </a:endParaRPr>
          </a:p>
        </p:txBody>
      </p:sp>
      <p:sp>
        <p:nvSpPr>
          <p:cNvPr id="253" name="Google Shape;253;p33"/>
          <p:cNvSpPr txBox="1"/>
          <p:nvPr>
            <p:ph idx="1" type="body"/>
          </p:nvPr>
        </p:nvSpPr>
        <p:spPr>
          <a:xfrm>
            <a:off x="311700" y="1152475"/>
            <a:ext cx="8520600" cy="3174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High levels of nutrient pollution</a:t>
            </a:r>
            <a:r>
              <a:rPr lang="en">
                <a:solidFill>
                  <a:schemeClr val="dk1"/>
                </a:solidFill>
                <a:latin typeface="EB Garamond"/>
                <a:ea typeface="EB Garamond"/>
                <a:cs typeface="EB Garamond"/>
                <a:sym typeface="EB Garamond"/>
              </a:rPr>
              <a:t> increases the risks of algae blooms, causing cyanotoxin poisoning, eutrophication, and turbidity </a:t>
            </a:r>
            <a:r>
              <a:rPr baseline="30000" lang="en">
                <a:solidFill>
                  <a:schemeClr val="dk1"/>
                </a:solidFill>
                <a:latin typeface="EB Garamond"/>
                <a:ea typeface="EB Garamond"/>
                <a:cs typeface="EB Garamond"/>
                <a:sym typeface="EB Garamond"/>
              </a:rPr>
              <a:t>1</a:t>
            </a:r>
            <a:r>
              <a:rPr lang="en">
                <a:solidFill>
                  <a:schemeClr val="dk1"/>
                </a:solidFill>
                <a:latin typeface="EB Garamond"/>
                <a:ea typeface="EB Garamond"/>
                <a:cs typeface="EB Garamond"/>
                <a:sym typeface="EB Garamond"/>
              </a:rPr>
              <a:t>.</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Much of the P from feces will settle into the substrate, unavailable to primary producers at sunlight zone until thermal mixing occurs </a:t>
            </a:r>
            <a:r>
              <a:rPr baseline="30000" lang="en">
                <a:solidFill>
                  <a:schemeClr val="dk1"/>
                </a:solidFill>
                <a:latin typeface="EB Garamond"/>
                <a:ea typeface="EB Garamond"/>
                <a:cs typeface="EB Garamond"/>
                <a:sym typeface="EB Garamond"/>
              </a:rPr>
              <a:t>2</a:t>
            </a:r>
            <a:r>
              <a:rPr lang="en">
                <a:solidFill>
                  <a:schemeClr val="dk1"/>
                </a:solidFill>
                <a:latin typeface="EB Garamond"/>
                <a:ea typeface="EB Garamond"/>
                <a:cs typeface="EB Garamond"/>
                <a:sym typeface="EB Garamond"/>
              </a:rPr>
              <a:t>.</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Sediment and waste from the farmed fish can fall to the lakebed and cause damage to benthic species </a:t>
            </a:r>
            <a:r>
              <a:rPr baseline="30000" lang="en">
                <a:solidFill>
                  <a:schemeClr val="dk1"/>
                </a:solidFill>
                <a:latin typeface="EB Garamond"/>
                <a:ea typeface="EB Garamond"/>
                <a:cs typeface="EB Garamond"/>
                <a:sym typeface="EB Garamond"/>
              </a:rPr>
              <a:t>3</a:t>
            </a:r>
            <a:r>
              <a:rPr lang="en">
                <a:solidFill>
                  <a:schemeClr val="dk1"/>
                </a:solidFill>
                <a:latin typeface="EB Garamond"/>
                <a:ea typeface="EB Garamond"/>
                <a:cs typeface="EB Garamond"/>
                <a:sym typeface="EB Garamond"/>
              </a:rPr>
              <a:t>.</a:t>
            </a:r>
            <a:endParaRPr>
              <a:solidFill>
                <a:schemeClr val="dk1"/>
              </a:solidFill>
              <a:latin typeface="EB Garamond"/>
              <a:ea typeface="EB Garamond"/>
              <a:cs typeface="EB Garamond"/>
              <a:sym typeface="EB Garamond"/>
            </a:endParaRPr>
          </a:p>
        </p:txBody>
      </p:sp>
      <p:sp>
        <p:nvSpPr>
          <p:cNvPr id="254" name="Google Shape;254;p33"/>
          <p:cNvSpPr txBox="1"/>
          <p:nvPr/>
        </p:nvSpPr>
        <p:spPr>
          <a:xfrm>
            <a:off x="311700" y="4327075"/>
            <a:ext cx="2156700" cy="6123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dk1"/>
              </a:buClr>
              <a:buSzPts val="1000"/>
              <a:buFont typeface="EB Garamond"/>
              <a:buAutoNum type="arabicPeriod"/>
            </a:pPr>
            <a:r>
              <a:rPr lang="en" sz="1000">
                <a:solidFill>
                  <a:schemeClr val="dk1"/>
                </a:solidFill>
                <a:latin typeface="EB Garamond"/>
                <a:ea typeface="EB Garamond"/>
                <a:cs typeface="EB Garamond"/>
                <a:sym typeface="EB Garamond"/>
              </a:rPr>
              <a:t>Hecky et al. (2007)</a:t>
            </a:r>
            <a:endParaRPr sz="1000">
              <a:solidFill>
                <a:schemeClr val="dk1"/>
              </a:solidFill>
              <a:latin typeface="EB Garamond"/>
              <a:ea typeface="EB Garamond"/>
              <a:cs typeface="EB Garamond"/>
              <a:sym typeface="EB Garamond"/>
            </a:endParaRPr>
          </a:p>
          <a:p>
            <a:pPr indent="-292100" lvl="0" marL="457200" rtl="0" algn="l">
              <a:spcBef>
                <a:spcPts val="0"/>
              </a:spcBef>
              <a:spcAft>
                <a:spcPts val="0"/>
              </a:spcAft>
              <a:buClr>
                <a:schemeClr val="dk1"/>
              </a:buClr>
              <a:buSzPts val="1000"/>
              <a:buFont typeface="EB Garamond"/>
              <a:buAutoNum type="arabicPeriod"/>
            </a:pPr>
            <a:r>
              <a:rPr lang="en" sz="1000">
                <a:solidFill>
                  <a:schemeClr val="dk1"/>
                </a:solidFill>
                <a:latin typeface="EB Garamond"/>
                <a:ea typeface="EB Garamond"/>
                <a:cs typeface="EB Garamond"/>
                <a:sym typeface="EB Garamond"/>
              </a:rPr>
              <a:t>Azevedo et al. (2011)</a:t>
            </a:r>
            <a:endParaRPr sz="1000">
              <a:solidFill>
                <a:schemeClr val="dk1"/>
              </a:solidFill>
              <a:latin typeface="EB Garamond"/>
              <a:ea typeface="EB Garamond"/>
              <a:cs typeface="EB Garamond"/>
              <a:sym typeface="EB Garamond"/>
            </a:endParaRPr>
          </a:p>
          <a:p>
            <a:pPr indent="-292100" lvl="0" marL="457200" rtl="0" algn="l">
              <a:spcBef>
                <a:spcPts val="0"/>
              </a:spcBef>
              <a:spcAft>
                <a:spcPts val="0"/>
              </a:spcAft>
              <a:buClr>
                <a:schemeClr val="dk1"/>
              </a:buClr>
              <a:buSzPts val="1000"/>
              <a:buFont typeface="EB Garamond"/>
              <a:buAutoNum type="arabicPeriod"/>
            </a:pPr>
            <a:r>
              <a:rPr lang="en" sz="1000">
                <a:solidFill>
                  <a:schemeClr val="dk1"/>
                </a:solidFill>
                <a:latin typeface="EB Garamond"/>
                <a:ea typeface="EB Garamond"/>
                <a:cs typeface="EB Garamond"/>
                <a:sym typeface="EB Garamond"/>
              </a:rPr>
              <a:t>Kullman et al. (2007)</a:t>
            </a:r>
            <a:endParaRPr sz="1000">
              <a:solidFill>
                <a:schemeClr val="dk1"/>
              </a:solidFill>
              <a:latin typeface="EB Garamond"/>
              <a:ea typeface="EB Garamond"/>
              <a:cs typeface="EB Garamond"/>
              <a:sym typeface="EB Garamon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pic>
        <p:nvPicPr>
          <p:cNvPr id="259" name="Google Shape;259;p34"/>
          <p:cNvPicPr preferRelativeResize="0"/>
          <p:nvPr/>
        </p:nvPicPr>
        <p:blipFill>
          <a:blip r:embed="rId3">
            <a:alphaModFix amt="73000"/>
          </a:blip>
          <a:stretch>
            <a:fillRect/>
          </a:stretch>
        </p:blipFill>
        <p:spPr>
          <a:xfrm>
            <a:off x="0" y="-80363"/>
            <a:ext cx="9143997" cy="6858013"/>
          </a:xfrm>
          <a:prstGeom prst="rect">
            <a:avLst/>
          </a:prstGeom>
          <a:noFill/>
          <a:ln>
            <a:noFill/>
          </a:ln>
        </p:spPr>
      </p:pic>
      <p:sp>
        <p:nvSpPr>
          <p:cNvPr id="260" name="Google Shape;260;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EB Garamond ExtraBold"/>
                <a:ea typeface="EB Garamond ExtraBold"/>
                <a:cs typeface="EB Garamond ExtraBold"/>
                <a:sym typeface="EB Garamond ExtraBold"/>
              </a:rPr>
              <a:t>Conclusions</a:t>
            </a:r>
            <a:endParaRPr>
              <a:latin typeface="EB Garamond ExtraBold"/>
              <a:ea typeface="EB Garamond ExtraBold"/>
              <a:cs typeface="EB Garamond ExtraBold"/>
              <a:sym typeface="EB Garamond ExtraBold"/>
            </a:endParaRPr>
          </a:p>
        </p:txBody>
      </p:sp>
      <p:sp>
        <p:nvSpPr>
          <p:cNvPr id="261" name="Google Shape;261;p34"/>
          <p:cNvSpPr txBox="1"/>
          <p:nvPr>
            <p:ph idx="1" type="body"/>
          </p:nvPr>
        </p:nvSpPr>
        <p:spPr>
          <a:xfrm>
            <a:off x="311700" y="1152475"/>
            <a:ext cx="8520600" cy="3174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Statistically significant increase in phosphorus, nitrogen, and chlorophyll a</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Lakes were not eutrophic:</a:t>
            </a:r>
            <a:endParaRPr>
              <a:solidFill>
                <a:schemeClr val="dk1"/>
              </a:solidFill>
              <a:latin typeface="EB Garamond"/>
              <a:ea typeface="EB Garamond"/>
              <a:cs typeface="EB Garamond"/>
              <a:sym typeface="EB Garamond"/>
            </a:endParaRPr>
          </a:p>
          <a:p>
            <a:pPr indent="-317500" lvl="1" marL="914400" rtl="0" algn="l">
              <a:spcBef>
                <a:spcPts val="0"/>
              </a:spcBef>
              <a:spcAft>
                <a:spcPts val="0"/>
              </a:spcAft>
              <a:buClr>
                <a:schemeClr val="dk1"/>
              </a:buClr>
              <a:buSzPts val="1400"/>
              <a:buFont typeface="EB Garamond"/>
              <a:buChar char="○"/>
            </a:pPr>
            <a:r>
              <a:rPr lang="en">
                <a:solidFill>
                  <a:schemeClr val="dk1"/>
                </a:solidFill>
                <a:latin typeface="EB Garamond"/>
                <a:ea typeface="EB Garamond"/>
                <a:cs typeface="EB Garamond"/>
                <a:sym typeface="EB Garamond"/>
              </a:rPr>
              <a:t>Rapid sedimentation of phosphorus</a:t>
            </a:r>
            <a:endParaRPr>
              <a:solidFill>
                <a:schemeClr val="dk1"/>
              </a:solidFill>
              <a:latin typeface="EB Garamond"/>
              <a:ea typeface="EB Garamond"/>
              <a:cs typeface="EB Garamond"/>
              <a:sym typeface="EB Garamond"/>
            </a:endParaRPr>
          </a:p>
          <a:p>
            <a:pPr indent="-317500" lvl="1" marL="914400" rtl="0" algn="l">
              <a:spcBef>
                <a:spcPts val="0"/>
              </a:spcBef>
              <a:spcAft>
                <a:spcPts val="0"/>
              </a:spcAft>
              <a:buClr>
                <a:schemeClr val="dk1"/>
              </a:buClr>
              <a:buSzPts val="1400"/>
              <a:buFont typeface="EB Garamond"/>
              <a:buChar char="○"/>
            </a:pPr>
            <a:r>
              <a:rPr lang="en">
                <a:solidFill>
                  <a:schemeClr val="dk1"/>
                </a:solidFill>
                <a:latin typeface="EB Garamond"/>
                <a:ea typeface="EB Garamond"/>
                <a:cs typeface="EB Garamond"/>
                <a:sym typeface="EB Garamond"/>
              </a:rPr>
              <a:t>Only considering epilimnetic water chemistry</a:t>
            </a:r>
            <a:endParaRPr>
              <a:solidFill>
                <a:schemeClr val="dk1"/>
              </a:solidFill>
              <a:latin typeface="EB Garamond"/>
              <a:ea typeface="EB Garamond"/>
              <a:cs typeface="EB Garamond"/>
              <a:sym typeface="EB Garamond"/>
            </a:endParaRPr>
          </a:p>
          <a:p>
            <a:pPr indent="-317500" lvl="1" marL="914400" rtl="0" algn="l">
              <a:spcBef>
                <a:spcPts val="0"/>
              </a:spcBef>
              <a:spcAft>
                <a:spcPts val="0"/>
              </a:spcAft>
              <a:buClr>
                <a:schemeClr val="dk1"/>
              </a:buClr>
              <a:buSzPts val="1400"/>
              <a:buFont typeface="EB Garamond"/>
              <a:buChar char="○"/>
            </a:pPr>
            <a:r>
              <a:rPr lang="en">
                <a:solidFill>
                  <a:schemeClr val="dk1"/>
                </a:solidFill>
                <a:latin typeface="EB Garamond"/>
                <a:ea typeface="EB Garamond"/>
                <a:cs typeface="EB Garamond"/>
                <a:sym typeface="EB Garamond"/>
              </a:rPr>
              <a:t>Ecosystem biology effects not reflected</a:t>
            </a:r>
            <a:endParaRPr>
              <a:solidFill>
                <a:schemeClr val="dk1"/>
              </a:solidFill>
              <a:latin typeface="EB Garamond"/>
              <a:ea typeface="EB Garamond"/>
              <a:cs typeface="EB Garamond"/>
              <a:sym typeface="EB Garamond"/>
            </a:endParaRPr>
          </a:p>
          <a:p>
            <a:pPr indent="0" lvl="0" marL="457200" rtl="0" algn="l">
              <a:spcBef>
                <a:spcPts val="1200"/>
              </a:spcBef>
              <a:spcAft>
                <a:spcPts val="0"/>
              </a:spcAft>
              <a:buNone/>
            </a:pPr>
            <a:r>
              <a:t/>
            </a:r>
            <a:endParaRPr>
              <a:solidFill>
                <a:schemeClr val="dk1"/>
              </a:solidFill>
              <a:latin typeface="EB Garamond"/>
              <a:ea typeface="EB Garamond"/>
              <a:cs typeface="EB Garamond"/>
              <a:sym typeface="EB Garamond"/>
            </a:endParaRPr>
          </a:p>
          <a:p>
            <a:pPr indent="0" lvl="0" marL="0" rtl="0" algn="l">
              <a:spcBef>
                <a:spcPts val="1200"/>
              </a:spcBef>
              <a:spcAft>
                <a:spcPts val="1200"/>
              </a:spcAft>
              <a:buNone/>
            </a:pPr>
            <a:r>
              <a:t/>
            </a:r>
            <a:endParaRPr>
              <a:solidFill>
                <a:schemeClr val="dk1"/>
              </a:solidFill>
              <a:latin typeface="EB Garamond"/>
              <a:ea typeface="EB Garamond"/>
              <a:cs typeface="EB Garamond"/>
              <a:sym typeface="EB Garamond"/>
            </a:endParaRPr>
          </a:p>
        </p:txBody>
      </p:sp>
      <p:sp>
        <p:nvSpPr>
          <p:cNvPr id="262" name="Google Shape;262;p34"/>
          <p:cNvSpPr txBox="1"/>
          <p:nvPr/>
        </p:nvSpPr>
        <p:spPr>
          <a:xfrm>
            <a:off x="798300" y="3725100"/>
            <a:ext cx="7547400" cy="1025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2300">
                <a:solidFill>
                  <a:schemeClr val="dk1"/>
                </a:solidFill>
                <a:latin typeface="EB Garamond ExtraBold"/>
                <a:ea typeface="EB Garamond ExtraBold"/>
                <a:cs typeface="EB Garamond ExtraBold"/>
                <a:sym typeface="EB Garamond ExtraBold"/>
              </a:rPr>
              <a:t>Lakes are complex; water chemistry alone cannot predict or tell the whole story of anthropogenic influences</a:t>
            </a:r>
            <a:endParaRPr sz="2300">
              <a:solidFill>
                <a:schemeClr val="dk1"/>
              </a:solidFill>
              <a:latin typeface="EB Garamond ExtraBold"/>
              <a:ea typeface="EB Garamond ExtraBold"/>
              <a:cs typeface="EB Garamond ExtraBold"/>
              <a:sym typeface="EB Garamond ExtraBold"/>
            </a:endParaRPr>
          </a:p>
          <a:p>
            <a:pPr indent="0" lvl="0" marL="0" rtl="0" algn="l">
              <a:spcBef>
                <a:spcPts val="1200"/>
              </a:spcBef>
              <a:spcAft>
                <a:spcPts val="0"/>
              </a:spcAft>
              <a:buNone/>
            </a:pPr>
            <a:r>
              <a:t/>
            </a:r>
            <a:endParaRPr sz="2300">
              <a:solidFill>
                <a:schemeClr val="dk2"/>
              </a:solidFill>
              <a:latin typeface="EB Garamond ExtraBold"/>
              <a:ea typeface="EB Garamond ExtraBold"/>
              <a:cs typeface="EB Garamond ExtraBold"/>
              <a:sym typeface="EB Garamond Extra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35"/>
          <p:cNvPicPr preferRelativeResize="0"/>
          <p:nvPr/>
        </p:nvPicPr>
        <p:blipFill>
          <a:blip r:embed="rId3">
            <a:alphaModFix amt="70000"/>
          </a:blip>
          <a:stretch>
            <a:fillRect/>
          </a:stretch>
        </p:blipFill>
        <p:spPr>
          <a:xfrm>
            <a:off x="-798500" y="0"/>
            <a:ext cx="9942502" cy="7456877"/>
          </a:xfrm>
          <a:prstGeom prst="rect">
            <a:avLst/>
          </a:prstGeom>
          <a:noFill/>
          <a:ln>
            <a:noFill/>
          </a:ln>
        </p:spPr>
      </p:pic>
      <p:sp>
        <p:nvSpPr>
          <p:cNvPr id="268" name="Google Shape;268;p35"/>
          <p:cNvSpPr txBox="1"/>
          <p:nvPr>
            <p:ph type="title"/>
          </p:nvPr>
        </p:nvSpPr>
        <p:spPr>
          <a:xfrm>
            <a:off x="311700" y="649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EB Garamond ExtraBold"/>
                <a:ea typeface="EB Garamond ExtraBold"/>
                <a:cs typeface="EB Garamond ExtraBold"/>
                <a:sym typeface="EB Garamond ExtraBold"/>
              </a:rPr>
              <a:t>Works Cited</a:t>
            </a:r>
            <a:endParaRPr>
              <a:latin typeface="EB Garamond ExtraBold"/>
              <a:ea typeface="EB Garamond ExtraBold"/>
              <a:cs typeface="EB Garamond ExtraBold"/>
              <a:sym typeface="EB Garamond ExtraBold"/>
            </a:endParaRPr>
          </a:p>
        </p:txBody>
      </p:sp>
      <p:sp>
        <p:nvSpPr>
          <p:cNvPr id="269" name="Google Shape;269;p35"/>
          <p:cNvSpPr txBox="1"/>
          <p:nvPr>
            <p:ph idx="1" type="body"/>
          </p:nvPr>
        </p:nvSpPr>
        <p:spPr>
          <a:xfrm>
            <a:off x="311700" y="589125"/>
            <a:ext cx="8520600" cy="45543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SzPts val="688"/>
              <a:buNone/>
            </a:pPr>
            <a:r>
              <a:rPr lang="en" sz="700">
                <a:solidFill>
                  <a:schemeClr val="dk1"/>
                </a:solidFill>
                <a:latin typeface="Merriweather Light"/>
                <a:ea typeface="Merriweather Light"/>
                <a:cs typeface="Merriweather Light"/>
                <a:sym typeface="Merriweather Light"/>
              </a:rPr>
              <a:t>Azevedo, P. A., Podemski, C. L., Hesslein, R. H., Kasian, S. E. M., Findlay, D. L., &amp; Bureau, D. P. (2011). Estimation of waste outputs by a rainbow trout cage farm using a nutritional approach and monitoring of lake water quality. </a:t>
            </a:r>
            <a:r>
              <a:rPr i="1" lang="en" sz="700">
                <a:solidFill>
                  <a:schemeClr val="dk1"/>
                </a:solidFill>
                <a:latin typeface="Merriweather Light"/>
                <a:ea typeface="Merriweather Light"/>
                <a:cs typeface="Merriweather Light"/>
                <a:sym typeface="Merriweather Light"/>
              </a:rPr>
              <a:t>Aquaculture</a:t>
            </a:r>
            <a:r>
              <a:rPr lang="en" sz="700">
                <a:solidFill>
                  <a:schemeClr val="dk1"/>
                </a:solidFill>
                <a:latin typeface="Merriweather Light"/>
                <a:ea typeface="Merriweather Light"/>
                <a:cs typeface="Merriweather Light"/>
                <a:sym typeface="Merriweather Light"/>
              </a:rPr>
              <a:t>, </a:t>
            </a:r>
            <a:r>
              <a:rPr i="1" lang="en" sz="700">
                <a:solidFill>
                  <a:schemeClr val="dk1"/>
                </a:solidFill>
                <a:latin typeface="Merriweather Light"/>
                <a:ea typeface="Merriweather Light"/>
                <a:cs typeface="Merriweather Light"/>
                <a:sym typeface="Merriweather Light"/>
              </a:rPr>
              <a:t>311</a:t>
            </a:r>
            <a:r>
              <a:rPr lang="en" sz="700">
                <a:solidFill>
                  <a:schemeClr val="dk1"/>
                </a:solidFill>
                <a:latin typeface="Merriweather Light"/>
                <a:ea typeface="Merriweather Light"/>
                <a:cs typeface="Merriweather Light"/>
                <a:sym typeface="Merriweather Light"/>
              </a:rPr>
              <a:t>(1–4), 175–186. https://doi.org/10.1016/j.aquaculture.2010.12.001 </a:t>
            </a:r>
            <a:endParaRPr sz="700">
              <a:solidFill>
                <a:schemeClr val="dk1"/>
              </a:solidFill>
              <a:latin typeface="Merriweather Light"/>
              <a:ea typeface="Merriweather Light"/>
              <a:cs typeface="Merriweather Light"/>
              <a:sym typeface="Merriweather Light"/>
            </a:endParaRPr>
          </a:p>
          <a:p>
            <a:pPr indent="-457200" lvl="0" marL="457200" rtl="0" algn="l">
              <a:lnSpc>
                <a:spcPct val="180000"/>
              </a:lnSpc>
              <a:spcBef>
                <a:spcPts val="0"/>
              </a:spcBef>
              <a:spcAft>
                <a:spcPts val="0"/>
              </a:spcAft>
              <a:buClr>
                <a:schemeClr val="dk1"/>
              </a:buClr>
              <a:buSzPts val="688"/>
              <a:buFont typeface="Arial"/>
              <a:buNone/>
            </a:pPr>
            <a:r>
              <a:t/>
            </a:r>
            <a:endParaRPr sz="700">
              <a:solidFill>
                <a:schemeClr val="dk1"/>
              </a:solidFill>
              <a:latin typeface="Merriweather Light"/>
              <a:ea typeface="Merriweather Light"/>
              <a:cs typeface="Merriweather Light"/>
              <a:sym typeface="Merriweather Light"/>
            </a:endParaRPr>
          </a:p>
          <a:p>
            <a:pPr indent="-457200" lvl="0" marL="457200" rtl="0" algn="l">
              <a:lnSpc>
                <a:spcPct val="180000"/>
              </a:lnSpc>
              <a:spcBef>
                <a:spcPts val="0"/>
              </a:spcBef>
              <a:spcAft>
                <a:spcPts val="0"/>
              </a:spcAft>
              <a:buClr>
                <a:schemeClr val="dk1"/>
              </a:buClr>
              <a:buSzPts val="688"/>
              <a:buFont typeface="Arial"/>
              <a:buNone/>
            </a:pPr>
            <a:r>
              <a:rPr lang="en" sz="700">
                <a:solidFill>
                  <a:schemeClr val="dk1"/>
                </a:solidFill>
                <a:latin typeface="Merriweather Light"/>
                <a:ea typeface="Merriweather Light"/>
                <a:cs typeface="Merriweather Light"/>
                <a:sym typeface="Merriweather Light"/>
              </a:rPr>
              <a:t> Bristow, C. E., Morin, A., Hesslein, R. H., &amp; Podemski, C. L. (2008). Phosphorus budget and productivity of an experimental lake during the initial three years of cage aquaculture. </a:t>
            </a:r>
            <a:r>
              <a:rPr i="1" lang="en" sz="700">
                <a:solidFill>
                  <a:schemeClr val="dk1"/>
                </a:solidFill>
                <a:latin typeface="Merriweather Light"/>
                <a:ea typeface="Merriweather Light"/>
                <a:cs typeface="Merriweather Light"/>
                <a:sym typeface="Merriweather Light"/>
              </a:rPr>
              <a:t>Canadian Journal of Fisheries and Aquatic Sciences</a:t>
            </a:r>
            <a:r>
              <a:rPr lang="en" sz="700">
                <a:solidFill>
                  <a:schemeClr val="dk1"/>
                </a:solidFill>
                <a:latin typeface="Merriweather Light"/>
                <a:ea typeface="Merriweather Light"/>
                <a:cs typeface="Merriweather Light"/>
                <a:sym typeface="Merriweather Light"/>
              </a:rPr>
              <a:t>, </a:t>
            </a:r>
            <a:r>
              <a:rPr i="1" lang="en" sz="700">
                <a:solidFill>
                  <a:schemeClr val="dk1"/>
                </a:solidFill>
                <a:latin typeface="Merriweather Light"/>
                <a:ea typeface="Merriweather Light"/>
                <a:cs typeface="Merriweather Light"/>
                <a:sym typeface="Merriweather Light"/>
              </a:rPr>
              <a:t>65</a:t>
            </a:r>
            <a:r>
              <a:rPr lang="en" sz="700">
                <a:solidFill>
                  <a:schemeClr val="dk1"/>
                </a:solidFill>
                <a:latin typeface="Merriweather Light"/>
                <a:ea typeface="Merriweather Light"/>
                <a:cs typeface="Merriweather Light"/>
                <a:sym typeface="Merriweather Light"/>
              </a:rPr>
              <a:t>(11), 2485–2495. https://doi.org/10.1139/f08-155</a:t>
            </a:r>
            <a:r>
              <a:rPr lang="en" sz="700">
                <a:solidFill>
                  <a:schemeClr val="dk1"/>
                </a:solidFill>
                <a:latin typeface="Merriweather Light"/>
                <a:ea typeface="Merriweather Light"/>
                <a:cs typeface="Merriweather Light"/>
                <a:sym typeface="Merriweather Light"/>
              </a:rPr>
              <a:t> </a:t>
            </a:r>
            <a:endParaRPr sz="700">
              <a:solidFill>
                <a:schemeClr val="dk1"/>
              </a:solidFill>
              <a:latin typeface="Merriweather Light"/>
              <a:ea typeface="Merriweather Light"/>
              <a:cs typeface="Merriweather Light"/>
              <a:sym typeface="Merriweather Light"/>
            </a:endParaRPr>
          </a:p>
          <a:p>
            <a:pPr indent="-457200" lvl="0" marL="457200" rtl="0" algn="l">
              <a:lnSpc>
                <a:spcPct val="180000"/>
              </a:lnSpc>
              <a:spcBef>
                <a:spcPts val="0"/>
              </a:spcBef>
              <a:spcAft>
                <a:spcPts val="0"/>
              </a:spcAft>
              <a:buClr>
                <a:schemeClr val="dk1"/>
              </a:buClr>
              <a:buSzPts val="688"/>
              <a:buFont typeface="Arial"/>
              <a:buNone/>
            </a:pPr>
            <a:r>
              <a:rPr lang="en" sz="700">
                <a:solidFill>
                  <a:schemeClr val="dk1"/>
                </a:solidFill>
                <a:latin typeface="Merriweather Light"/>
                <a:ea typeface="Merriweather Light"/>
                <a:cs typeface="Merriweather Light"/>
                <a:sym typeface="Merriweather Light"/>
              </a:rPr>
              <a:t>Costello, C., Cao, L., Gelcich, S., Cisneros-Mata, M. Á., Free, C. M., Froehlich, H. E., Golden, C. D., Ishimura, G., Maier, J., Macadam-Somer, I., Mangin, T., Melnychuk, M. C., Miyahara, M., de Moor, C. L., Naylor, R., Nøstbakken, L., Ojea, E., O’Reilly, E., Parma, A. M., … Lubchenco, J. (2020). The future of food from the sea. </a:t>
            </a:r>
            <a:r>
              <a:rPr i="1" lang="en" sz="700">
                <a:solidFill>
                  <a:schemeClr val="dk1"/>
                </a:solidFill>
                <a:latin typeface="Merriweather Light"/>
                <a:ea typeface="Merriweather Light"/>
                <a:cs typeface="Merriweather Light"/>
                <a:sym typeface="Merriweather Light"/>
              </a:rPr>
              <a:t>Nature</a:t>
            </a:r>
            <a:r>
              <a:rPr lang="en" sz="700">
                <a:solidFill>
                  <a:schemeClr val="dk1"/>
                </a:solidFill>
                <a:latin typeface="Merriweather Light"/>
                <a:ea typeface="Merriweather Light"/>
                <a:cs typeface="Merriweather Light"/>
                <a:sym typeface="Merriweather Light"/>
              </a:rPr>
              <a:t>, </a:t>
            </a:r>
            <a:r>
              <a:rPr i="1" lang="en" sz="700">
                <a:solidFill>
                  <a:schemeClr val="dk1"/>
                </a:solidFill>
                <a:latin typeface="Merriweather Light"/>
                <a:ea typeface="Merriweather Light"/>
                <a:cs typeface="Merriweather Light"/>
                <a:sym typeface="Merriweather Light"/>
              </a:rPr>
              <a:t>588</a:t>
            </a:r>
            <a:r>
              <a:rPr lang="en" sz="700">
                <a:solidFill>
                  <a:schemeClr val="dk1"/>
                </a:solidFill>
                <a:latin typeface="Merriweather Light"/>
                <a:ea typeface="Merriweather Light"/>
                <a:cs typeface="Merriweather Light"/>
                <a:sym typeface="Merriweather Light"/>
              </a:rPr>
              <a:t>(7836), Article 7836. https://doi.org/10.1038/s41586-020-2616-y</a:t>
            </a:r>
            <a:endParaRPr sz="700">
              <a:solidFill>
                <a:schemeClr val="dk1"/>
              </a:solidFill>
              <a:latin typeface="Merriweather Light"/>
              <a:ea typeface="Merriweather Light"/>
              <a:cs typeface="Merriweather Light"/>
              <a:sym typeface="Merriweather Light"/>
            </a:endParaRPr>
          </a:p>
          <a:p>
            <a:pPr indent="0" lvl="0" marL="0" rtl="0" algn="l">
              <a:lnSpc>
                <a:spcPct val="95000"/>
              </a:lnSpc>
              <a:spcBef>
                <a:spcPts val="1200"/>
              </a:spcBef>
              <a:spcAft>
                <a:spcPts val="0"/>
              </a:spcAft>
              <a:buClr>
                <a:schemeClr val="dk1"/>
              </a:buClr>
              <a:buSzPts val="688"/>
              <a:buFont typeface="Arial"/>
              <a:buNone/>
            </a:pPr>
            <a:r>
              <a:rPr lang="en" sz="700">
                <a:solidFill>
                  <a:schemeClr val="dk1"/>
                </a:solidFill>
                <a:latin typeface="Merriweather Light"/>
                <a:ea typeface="Merriweather Light"/>
                <a:cs typeface="Merriweather Light"/>
                <a:sym typeface="Merriweather Light"/>
              </a:rPr>
              <a:t>Hecky, R. E., Campbell, P., &amp; Hendzel, L. L. (1993). The stoichiometry of carbon, nitrogen, and phosphorus in particulate matter of lakes and Oceans. </a:t>
            </a:r>
            <a:r>
              <a:rPr i="1" lang="en" sz="700">
                <a:solidFill>
                  <a:schemeClr val="dk1"/>
                </a:solidFill>
                <a:latin typeface="Merriweather Light"/>
                <a:ea typeface="Merriweather Light"/>
                <a:cs typeface="Merriweather Light"/>
                <a:sym typeface="Merriweather Light"/>
              </a:rPr>
              <a:t>Limnology and Oceanography</a:t>
            </a:r>
            <a:r>
              <a:rPr lang="en" sz="700">
                <a:solidFill>
                  <a:schemeClr val="dk1"/>
                </a:solidFill>
                <a:latin typeface="Merriweather Light"/>
                <a:ea typeface="Merriweather Light"/>
                <a:cs typeface="Merriweather Light"/>
                <a:sym typeface="Merriweather Light"/>
              </a:rPr>
              <a:t>, </a:t>
            </a:r>
            <a:r>
              <a:rPr i="1" lang="en" sz="700">
                <a:solidFill>
                  <a:schemeClr val="dk1"/>
                </a:solidFill>
                <a:latin typeface="Merriweather Light"/>
                <a:ea typeface="Merriweather Light"/>
                <a:cs typeface="Merriweather Light"/>
                <a:sym typeface="Merriweather Light"/>
              </a:rPr>
              <a:t>38</a:t>
            </a:r>
            <a:r>
              <a:rPr lang="en" sz="700">
                <a:solidFill>
                  <a:schemeClr val="dk1"/>
                </a:solidFill>
                <a:latin typeface="Merriweather Light"/>
                <a:ea typeface="Merriweather Light"/>
                <a:cs typeface="Merriweather Light"/>
                <a:sym typeface="Merriweather Light"/>
              </a:rPr>
              <a:t>(4), 709–724. https://doi.org/10.4319/lo.1993.38.4.0709 </a:t>
            </a:r>
            <a:endParaRPr sz="700">
              <a:solidFill>
                <a:schemeClr val="dk1"/>
              </a:solidFill>
              <a:latin typeface="Merriweather Light"/>
              <a:ea typeface="Merriweather Light"/>
              <a:cs typeface="Merriweather Light"/>
              <a:sym typeface="Merriweather Light"/>
            </a:endParaRPr>
          </a:p>
          <a:p>
            <a:pPr indent="0" lvl="0" marL="0" rtl="0" algn="l">
              <a:spcBef>
                <a:spcPts val="1200"/>
              </a:spcBef>
              <a:spcAft>
                <a:spcPts val="0"/>
              </a:spcAft>
              <a:buClr>
                <a:schemeClr val="dk1"/>
              </a:buClr>
              <a:buSzPts val="1100"/>
              <a:buFont typeface="Arial"/>
              <a:buNone/>
            </a:pPr>
            <a:r>
              <a:rPr lang="en" sz="700">
                <a:solidFill>
                  <a:schemeClr val="dk1"/>
                </a:solidFill>
                <a:latin typeface="Merriweather Light"/>
                <a:ea typeface="Merriweather Light"/>
                <a:cs typeface="Merriweather Light"/>
                <a:sym typeface="Merriweather Light"/>
              </a:rPr>
              <a:t>Kullman, M. A., Kidd, K. A., Podemski, C. L., Paterson, M. J., &amp; Blanchfield, P. J. (2009). Assimilation of freshwater salmonid aquaculture waste by native aquatic biotathis paper is part of the series “Forty years of aquatic research at the experimental lakes area”. </a:t>
            </a:r>
            <a:r>
              <a:rPr i="1" lang="en" sz="700">
                <a:solidFill>
                  <a:schemeClr val="dk1"/>
                </a:solidFill>
                <a:latin typeface="Merriweather Light"/>
                <a:ea typeface="Merriweather Light"/>
                <a:cs typeface="Merriweather Light"/>
                <a:sym typeface="Merriweather Light"/>
              </a:rPr>
              <a:t>Canadian Journal of Fisheries and Aquatic Sciences</a:t>
            </a:r>
            <a:r>
              <a:rPr lang="en" sz="700">
                <a:solidFill>
                  <a:schemeClr val="dk1"/>
                </a:solidFill>
                <a:latin typeface="Merriweather Light"/>
                <a:ea typeface="Merriweather Light"/>
                <a:cs typeface="Merriweather Light"/>
                <a:sym typeface="Merriweather Light"/>
              </a:rPr>
              <a:t>, </a:t>
            </a:r>
            <a:r>
              <a:rPr i="1" lang="en" sz="700">
                <a:solidFill>
                  <a:schemeClr val="dk1"/>
                </a:solidFill>
                <a:latin typeface="Merriweather Light"/>
                <a:ea typeface="Merriweather Light"/>
                <a:cs typeface="Merriweather Light"/>
                <a:sym typeface="Merriweather Light"/>
              </a:rPr>
              <a:t>66</a:t>
            </a:r>
            <a:r>
              <a:rPr lang="en" sz="700">
                <a:solidFill>
                  <a:schemeClr val="dk1"/>
                </a:solidFill>
                <a:latin typeface="Merriweather Light"/>
                <a:ea typeface="Merriweather Light"/>
                <a:cs typeface="Merriweather Light"/>
                <a:sym typeface="Merriweather Light"/>
              </a:rPr>
              <a:t>(11), 1965–1975. https://doi.org/10.1139/f09-128 </a:t>
            </a:r>
            <a:endParaRPr sz="700">
              <a:solidFill>
                <a:schemeClr val="dk1"/>
              </a:solidFill>
              <a:latin typeface="Merriweather Light"/>
              <a:ea typeface="Merriweather Light"/>
              <a:cs typeface="Merriweather Light"/>
              <a:sym typeface="Merriweather Light"/>
            </a:endParaRPr>
          </a:p>
          <a:p>
            <a:pPr indent="0" lvl="0" marL="0" rtl="0" algn="l">
              <a:spcBef>
                <a:spcPts val="1200"/>
              </a:spcBef>
              <a:spcAft>
                <a:spcPts val="0"/>
              </a:spcAft>
              <a:buClr>
                <a:schemeClr val="dk1"/>
              </a:buClr>
              <a:buSzPts val="1100"/>
              <a:buFont typeface="Arial"/>
              <a:buNone/>
            </a:pPr>
            <a:r>
              <a:rPr lang="en" sz="700">
                <a:solidFill>
                  <a:schemeClr val="dk1"/>
                </a:solidFill>
                <a:latin typeface="Merriweather Light"/>
                <a:ea typeface="Merriweather Light"/>
                <a:cs typeface="Merriweather Light"/>
                <a:sym typeface="Merriweather Light"/>
              </a:rPr>
              <a:t>Kullman, M. A., Podemski, C. L., &amp; Kidd, K. A. (2007). A sediment bioassay to assess the effects of aquaculture waste on growth, reproduction, and survival of Sphaerium simile (say) (Bivalvia: Sphaeriidae). </a:t>
            </a:r>
            <a:r>
              <a:rPr i="1" lang="en" sz="700">
                <a:solidFill>
                  <a:schemeClr val="dk1"/>
                </a:solidFill>
                <a:latin typeface="Merriweather Light"/>
                <a:ea typeface="Merriweather Light"/>
                <a:cs typeface="Merriweather Light"/>
                <a:sym typeface="Merriweather Light"/>
              </a:rPr>
              <a:t>Aquaculture</a:t>
            </a:r>
            <a:r>
              <a:rPr lang="en" sz="700">
                <a:solidFill>
                  <a:schemeClr val="dk1"/>
                </a:solidFill>
                <a:latin typeface="Merriweather Light"/>
                <a:ea typeface="Merriweather Light"/>
                <a:cs typeface="Merriweather Light"/>
                <a:sym typeface="Merriweather Light"/>
              </a:rPr>
              <a:t>, </a:t>
            </a:r>
            <a:r>
              <a:rPr i="1" lang="en" sz="700">
                <a:solidFill>
                  <a:schemeClr val="dk1"/>
                </a:solidFill>
                <a:latin typeface="Merriweather Light"/>
                <a:ea typeface="Merriweather Light"/>
                <a:cs typeface="Merriweather Light"/>
                <a:sym typeface="Merriweather Light"/>
              </a:rPr>
              <a:t>266</a:t>
            </a:r>
            <a:r>
              <a:rPr lang="en" sz="700">
                <a:solidFill>
                  <a:schemeClr val="dk1"/>
                </a:solidFill>
                <a:latin typeface="Merriweather Light"/>
                <a:ea typeface="Merriweather Light"/>
                <a:cs typeface="Merriweather Light"/>
                <a:sym typeface="Merriweather Light"/>
              </a:rPr>
              <a:t>(1–4), 144–152. https://doi.org/10.1016/j.aquaculture.2006.12.048</a:t>
            </a:r>
            <a:endParaRPr sz="700">
              <a:solidFill>
                <a:schemeClr val="dk1"/>
              </a:solidFill>
              <a:latin typeface="Merriweather Light"/>
              <a:ea typeface="Merriweather Light"/>
              <a:cs typeface="Merriweather Light"/>
              <a:sym typeface="Merriweather Light"/>
            </a:endParaRPr>
          </a:p>
          <a:p>
            <a:pPr indent="-457200" lvl="0" marL="457200" rtl="0" algn="l">
              <a:lnSpc>
                <a:spcPct val="180000"/>
              </a:lnSpc>
              <a:spcBef>
                <a:spcPts val="1200"/>
              </a:spcBef>
              <a:spcAft>
                <a:spcPts val="0"/>
              </a:spcAft>
              <a:buClr>
                <a:schemeClr val="dk1"/>
              </a:buClr>
              <a:buSzPts val="688"/>
              <a:buFont typeface="Arial"/>
              <a:buNone/>
            </a:pPr>
            <a:r>
              <a:rPr lang="en" sz="700">
                <a:solidFill>
                  <a:schemeClr val="dk1"/>
                </a:solidFill>
                <a:latin typeface="Merriweather Light"/>
                <a:ea typeface="Merriweather Light"/>
                <a:cs typeface="Merriweather Light"/>
                <a:sym typeface="Merriweather Light"/>
              </a:rPr>
              <a:t>McDonald, M. E., Tikkanen, C. A., Axler, R. P., Larsen, C. P., &amp; Host, G. (1996). Fish simulation culture model (FIS-C): A bioenergetics based model for aquacultural wasteload application. </a:t>
            </a:r>
            <a:r>
              <a:rPr i="1" lang="en" sz="700">
                <a:solidFill>
                  <a:schemeClr val="dk1"/>
                </a:solidFill>
                <a:latin typeface="Merriweather Light"/>
                <a:ea typeface="Merriweather Light"/>
                <a:cs typeface="Merriweather Light"/>
                <a:sym typeface="Merriweather Light"/>
              </a:rPr>
              <a:t>Aquacultural Engineering</a:t>
            </a:r>
            <a:r>
              <a:rPr lang="en" sz="700">
                <a:solidFill>
                  <a:schemeClr val="dk1"/>
                </a:solidFill>
                <a:latin typeface="Merriweather Light"/>
                <a:ea typeface="Merriweather Light"/>
                <a:cs typeface="Merriweather Light"/>
                <a:sym typeface="Merriweather Light"/>
              </a:rPr>
              <a:t>, </a:t>
            </a:r>
            <a:r>
              <a:rPr i="1" lang="en" sz="700">
                <a:solidFill>
                  <a:schemeClr val="dk1"/>
                </a:solidFill>
                <a:latin typeface="Merriweather Light"/>
                <a:ea typeface="Merriweather Light"/>
                <a:cs typeface="Merriweather Light"/>
                <a:sym typeface="Merriweather Light"/>
              </a:rPr>
              <a:t>15</a:t>
            </a:r>
            <a:r>
              <a:rPr lang="en" sz="700">
                <a:solidFill>
                  <a:schemeClr val="dk1"/>
                </a:solidFill>
                <a:latin typeface="Merriweather Light"/>
                <a:ea typeface="Merriweather Light"/>
                <a:cs typeface="Merriweather Light"/>
                <a:sym typeface="Merriweather Light"/>
              </a:rPr>
              <a:t>(4), 243–259. https://doi.org/10.1016/0144-8609(96)00260-9 </a:t>
            </a:r>
            <a:endParaRPr sz="700">
              <a:solidFill>
                <a:schemeClr val="dk1"/>
              </a:solidFill>
              <a:latin typeface="Merriweather Light"/>
              <a:ea typeface="Merriweather Light"/>
              <a:cs typeface="Merriweather Light"/>
              <a:sym typeface="Merriweather Light"/>
            </a:endParaRPr>
          </a:p>
          <a:p>
            <a:pPr indent="0" lvl="0" marL="0" rtl="0" algn="l">
              <a:lnSpc>
                <a:spcPct val="95000"/>
              </a:lnSpc>
              <a:spcBef>
                <a:spcPts val="1200"/>
              </a:spcBef>
              <a:spcAft>
                <a:spcPts val="0"/>
              </a:spcAft>
              <a:buClr>
                <a:schemeClr val="dk1"/>
              </a:buClr>
              <a:buSzPts val="688"/>
              <a:buFont typeface="Arial"/>
              <a:buNone/>
            </a:pPr>
            <a:r>
              <a:rPr lang="en" sz="700">
                <a:solidFill>
                  <a:schemeClr val="dk1"/>
                </a:solidFill>
                <a:latin typeface="Merriweather Light"/>
                <a:ea typeface="Merriweather Light"/>
                <a:cs typeface="Merriweather Light"/>
                <a:sym typeface="Merriweather Light"/>
              </a:rPr>
              <a:t>Molot, L. A., Higgins, S. N., Schiff, S. L., Venkiteswaran, J. J., Paterson, M. J., &amp; Baulch, H. M. (2021). Phosphorus-only fertilization rapidly initiates large nitrogen-fixing cyanobacteria blooms in two oligotrophic lakes. </a:t>
            </a:r>
            <a:r>
              <a:rPr i="1" lang="en" sz="700">
                <a:solidFill>
                  <a:schemeClr val="dk1"/>
                </a:solidFill>
                <a:latin typeface="Merriweather Light"/>
                <a:ea typeface="Merriweather Light"/>
                <a:cs typeface="Merriweather Light"/>
                <a:sym typeface="Merriweather Light"/>
              </a:rPr>
              <a:t>Environmental Research Letters</a:t>
            </a:r>
            <a:r>
              <a:rPr lang="en" sz="700">
                <a:solidFill>
                  <a:schemeClr val="dk1"/>
                </a:solidFill>
                <a:latin typeface="Merriweather Light"/>
                <a:ea typeface="Merriweather Light"/>
                <a:cs typeface="Merriweather Light"/>
                <a:sym typeface="Merriweather Light"/>
              </a:rPr>
              <a:t>, </a:t>
            </a:r>
            <a:r>
              <a:rPr i="1" lang="en" sz="700">
                <a:solidFill>
                  <a:schemeClr val="dk1"/>
                </a:solidFill>
                <a:latin typeface="Merriweather Light"/>
                <a:ea typeface="Merriweather Light"/>
                <a:cs typeface="Merriweather Light"/>
                <a:sym typeface="Merriweather Light"/>
              </a:rPr>
              <a:t>16</a:t>
            </a:r>
            <a:r>
              <a:rPr lang="en" sz="700">
                <a:solidFill>
                  <a:schemeClr val="dk1"/>
                </a:solidFill>
                <a:latin typeface="Merriweather Light"/>
                <a:ea typeface="Merriweather Light"/>
                <a:cs typeface="Merriweather Light"/>
                <a:sym typeface="Merriweather Light"/>
              </a:rPr>
              <a:t>(6), 064078. https://doi.org/10.1088/1748-9326/ac0564 </a:t>
            </a:r>
            <a:endParaRPr sz="700">
              <a:solidFill>
                <a:schemeClr val="dk1"/>
              </a:solidFill>
              <a:latin typeface="Merriweather Light"/>
              <a:ea typeface="Merriweather Light"/>
              <a:cs typeface="Merriweather Light"/>
              <a:sym typeface="Merriweather Light"/>
            </a:endParaRPr>
          </a:p>
          <a:p>
            <a:pPr indent="-457200" lvl="0" marL="457200" rtl="0" algn="l">
              <a:lnSpc>
                <a:spcPct val="180000"/>
              </a:lnSpc>
              <a:spcBef>
                <a:spcPts val="1200"/>
              </a:spcBef>
              <a:spcAft>
                <a:spcPts val="0"/>
              </a:spcAft>
              <a:buClr>
                <a:schemeClr val="dk1"/>
              </a:buClr>
              <a:buSzPts val="688"/>
              <a:buFont typeface="Arial"/>
              <a:buNone/>
            </a:pPr>
            <a:r>
              <a:rPr lang="en" sz="700">
                <a:solidFill>
                  <a:schemeClr val="dk1"/>
                </a:solidFill>
                <a:latin typeface="Merriweather Light"/>
                <a:ea typeface="Merriweather Light"/>
                <a:cs typeface="Merriweather Light"/>
                <a:sym typeface="Merriweather Light"/>
              </a:rPr>
              <a:t>Findlay, D. L., Podemski, C. L., &amp; Kasian, S. E. M. (2009). Aquaculture impacts on the algal and bacterial communities in a small boreal forest lakeThis paper is part of the series “Forty Years of Aquatic Research at the Experimental Lakes Area”. </a:t>
            </a:r>
            <a:r>
              <a:rPr i="1" lang="en" sz="700">
                <a:solidFill>
                  <a:schemeClr val="dk1"/>
                </a:solidFill>
                <a:latin typeface="Merriweather Light"/>
                <a:ea typeface="Merriweather Light"/>
                <a:cs typeface="Merriweather Light"/>
                <a:sym typeface="Merriweather Light"/>
              </a:rPr>
              <a:t>Canadian Journal of Fisheries and Aquatic Sciences</a:t>
            </a:r>
            <a:r>
              <a:rPr lang="en" sz="700">
                <a:solidFill>
                  <a:schemeClr val="dk1"/>
                </a:solidFill>
                <a:latin typeface="Merriweather Light"/>
                <a:ea typeface="Merriweather Light"/>
                <a:cs typeface="Merriweather Light"/>
                <a:sym typeface="Merriweather Light"/>
              </a:rPr>
              <a:t>, </a:t>
            </a:r>
            <a:r>
              <a:rPr i="1" lang="en" sz="700">
                <a:solidFill>
                  <a:schemeClr val="dk1"/>
                </a:solidFill>
                <a:latin typeface="Merriweather Light"/>
                <a:ea typeface="Merriweather Light"/>
                <a:cs typeface="Merriweather Light"/>
                <a:sym typeface="Merriweather Light"/>
              </a:rPr>
              <a:t>66</a:t>
            </a:r>
            <a:r>
              <a:rPr lang="en" sz="700">
                <a:solidFill>
                  <a:schemeClr val="dk1"/>
                </a:solidFill>
                <a:latin typeface="Merriweather Light"/>
                <a:ea typeface="Merriweather Light"/>
                <a:cs typeface="Merriweather Light"/>
                <a:sym typeface="Merriweather Light"/>
              </a:rPr>
              <a:t>(11), 1936–1948. https://doi.org/10.1139/f09-121 </a:t>
            </a:r>
            <a:endParaRPr sz="700">
              <a:solidFill>
                <a:schemeClr val="dk1"/>
              </a:solidFill>
              <a:latin typeface="Merriweather Light"/>
              <a:ea typeface="Merriweather Light"/>
              <a:cs typeface="Merriweather Light"/>
              <a:sym typeface="Merriweather Light"/>
            </a:endParaRPr>
          </a:p>
          <a:p>
            <a:pPr indent="0" lvl="0" marL="0" rtl="0" algn="l">
              <a:lnSpc>
                <a:spcPct val="130000"/>
              </a:lnSpc>
              <a:spcBef>
                <a:spcPts val="0"/>
              </a:spcBef>
              <a:spcAft>
                <a:spcPts val="0"/>
              </a:spcAft>
              <a:buSzPts val="688"/>
              <a:buNone/>
            </a:pPr>
            <a:r>
              <a:t/>
            </a:r>
            <a:endParaRPr sz="700">
              <a:solidFill>
                <a:schemeClr val="dk1"/>
              </a:solidFill>
              <a:latin typeface="Merriweather Light"/>
              <a:ea typeface="Merriweather Light"/>
              <a:cs typeface="Merriweather Light"/>
              <a:sym typeface="Merriweather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2000">
                <a:latin typeface="EB Garamond ExtraBold"/>
                <a:ea typeface="EB Garamond ExtraBold"/>
                <a:cs typeface="EB Garamond ExtraBold"/>
                <a:sym typeface="EB Garamond ExtraBold"/>
              </a:rPr>
              <a:t>ARIMA predicts different trend if aquaculture continues </a:t>
            </a:r>
            <a:endParaRPr sz="2000">
              <a:latin typeface="EB Garamond ExtraBold"/>
              <a:ea typeface="EB Garamond ExtraBold"/>
              <a:cs typeface="EB Garamond ExtraBold"/>
              <a:sym typeface="EB Garamond ExtraBold"/>
            </a:endParaRPr>
          </a:p>
        </p:txBody>
      </p:sp>
      <p:pic>
        <p:nvPicPr>
          <p:cNvPr id="275" name="Google Shape;275;p36"/>
          <p:cNvPicPr preferRelativeResize="0"/>
          <p:nvPr/>
        </p:nvPicPr>
        <p:blipFill>
          <a:blip r:embed="rId3">
            <a:alphaModFix/>
          </a:blip>
          <a:stretch>
            <a:fillRect/>
          </a:stretch>
        </p:blipFill>
        <p:spPr>
          <a:xfrm>
            <a:off x="311700" y="1017726"/>
            <a:ext cx="4401525" cy="2718987"/>
          </a:xfrm>
          <a:prstGeom prst="rect">
            <a:avLst/>
          </a:prstGeom>
          <a:noFill/>
          <a:ln>
            <a:noFill/>
          </a:ln>
        </p:spPr>
      </p:pic>
      <p:graphicFrame>
        <p:nvGraphicFramePr>
          <p:cNvPr id="276" name="Google Shape;276;p36"/>
          <p:cNvGraphicFramePr/>
          <p:nvPr/>
        </p:nvGraphicFramePr>
        <p:xfrm>
          <a:off x="311700" y="3424500"/>
          <a:ext cx="3000000" cy="3000000"/>
        </p:xfrm>
        <a:graphic>
          <a:graphicData uri="http://schemas.openxmlformats.org/drawingml/2006/table">
            <a:tbl>
              <a:tblPr>
                <a:noFill/>
                <a:tableStyleId>{E80409CF-EFBB-41F8-B98E-869C63FD9E18}</a:tableStyleId>
              </a:tblPr>
              <a:tblGrid>
                <a:gridCol w="1482150"/>
              </a:tblGrid>
              <a:tr h="314375">
                <a:tc>
                  <a:txBody>
                    <a:bodyPr/>
                    <a:lstStyle/>
                    <a:p>
                      <a:pPr indent="0" lvl="0" marL="0" rtl="0" algn="ctr">
                        <a:spcBef>
                          <a:spcPts val="0"/>
                        </a:spcBef>
                        <a:spcAft>
                          <a:spcPts val="0"/>
                        </a:spcAft>
                        <a:buNone/>
                      </a:pPr>
                      <a:r>
                        <a:rPr lang="en" sz="1100">
                          <a:latin typeface="EB Garamond"/>
                          <a:ea typeface="EB Garamond"/>
                          <a:cs typeface="EB Garamond"/>
                          <a:sym typeface="EB Garamond"/>
                        </a:rPr>
                        <a:t>Data given to model</a:t>
                      </a:r>
                      <a:endParaRPr sz="1100">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b="1" lang="en" sz="1100">
                          <a:latin typeface="EB Garamond"/>
                          <a:ea typeface="EB Garamond"/>
                          <a:cs typeface="EB Garamond"/>
                          <a:sym typeface="EB Garamond"/>
                        </a:rPr>
                        <a:t>Before</a:t>
                      </a:r>
                      <a:endParaRPr b="1" sz="1100">
                        <a:latin typeface="EB Garamond"/>
                        <a:ea typeface="EB Garamond"/>
                        <a:cs typeface="EB Garamond"/>
                        <a:sym typeface="EB Garamond"/>
                      </a:endParaRPr>
                    </a:p>
                  </a:txBody>
                  <a:tcPr marT="91425" marB="91425" marR="91425" marL="91425">
                    <a:solidFill>
                      <a:srgbClr val="D9EAD3"/>
                    </a:solidFill>
                  </a:tcPr>
                </a:tc>
              </a:tr>
              <a:tr h="314375">
                <a:tc>
                  <a:txBody>
                    <a:bodyPr/>
                    <a:lstStyle/>
                    <a:p>
                      <a:pPr indent="0" lvl="0" marL="0" rtl="0" algn="ctr">
                        <a:spcBef>
                          <a:spcPts val="0"/>
                        </a:spcBef>
                        <a:spcAft>
                          <a:spcPts val="0"/>
                        </a:spcAft>
                        <a:buNone/>
                      </a:pPr>
                      <a:r>
                        <a:rPr b="1" lang="en" sz="1100">
                          <a:latin typeface="EB Garamond"/>
                          <a:ea typeface="EB Garamond"/>
                          <a:cs typeface="EB Garamond"/>
                          <a:sym typeface="EB Garamond"/>
                        </a:rPr>
                        <a:t>During</a:t>
                      </a:r>
                      <a:endParaRPr b="1" sz="1100">
                        <a:latin typeface="EB Garamond"/>
                        <a:ea typeface="EB Garamond"/>
                        <a:cs typeface="EB Garamond"/>
                        <a:sym typeface="EB Garamond"/>
                      </a:endParaRPr>
                    </a:p>
                  </a:txBody>
                  <a:tcPr marT="91425" marB="91425" marR="91425" marL="91425">
                    <a:solidFill>
                      <a:srgbClr val="FFF2CC"/>
                    </a:solidFill>
                  </a:tcPr>
                </a:tc>
              </a:tr>
              <a:tr h="314375">
                <a:tc>
                  <a:txBody>
                    <a:bodyPr/>
                    <a:lstStyle/>
                    <a:p>
                      <a:pPr indent="0" lvl="0" marL="0" rtl="0" algn="ctr">
                        <a:spcBef>
                          <a:spcPts val="0"/>
                        </a:spcBef>
                        <a:spcAft>
                          <a:spcPts val="0"/>
                        </a:spcAft>
                        <a:buNone/>
                      </a:pPr>
                      <a:r>
                        <a:rPr lang="en" sz="1100">
                          <a:solidFill>
                            <a:srgbClr val="9E9E9E"/>
                          </a:solidFill>
                          <a:latin typeface="EB Garamond"/>
                          <a:ea typeface="EB Garamond"/>
                          <a:cs typeface="EB Garamond"/>
                          <a:sym typeface="EB Garamond"/>
                        </a:rPr>
                        <a:t>After</a:t>
                      </a:r>
                      <a:endParaRPr sz="1100">
                        <a:solidFill>
                          <a:srgbClr val="9E9E9E"/>
                        </a:solidFill>
                        <a:latin typeface="EB Garamond"/>
                        <a:ea typeface="EB Garamond"/>
                        <a:cs typeface="EB Garamond"/>
                        <a:sym typeface="EB Garamond"/>
                      </a:endParaRPr>
                    </a:p>
                  </a:txBody>
                  <a:tcPr marT="91425" marB="91425" marR="91425" marL="91425"/>
                </a:tc>
              </a:tr>
            </a:tbl>
          </a:graphicData>
        </a:graphic>
      </p:graphicFrame>
      <p:pic>
        <p:nvPicPr>
          <p:cNvPr id="277" name="Google Shape;277;p36"/>
          <p:cNvPicPr preferRelativeResize="0"/>
          <p:nvPr/>
        </p:nvPicPr>
        <p:blipFill>
          <a:blip r:embed="rId4">
            <a:alphaModFix/>
          </a:blip>
          <a:stretch>
            <a:fillRect/>
          </a:stretch>
        </p:blipFill>
        <p:spPr>
          <a:xfrm>
            <a:off x="4713225" y="1017725"/>
            <a:ext cx="4119075" cy="2544515"/>
          </a:xfrm>
          <a:prstGeom prst="rect">
            <a:avLst/>
          </a:prstGeom>
          <a:noFill/>
          <a:ln>
            <a:noFill/>
          </a:ln>
        </p:spPr>
      </p:pic>
      <p:graphicFrame>
        <p:nvGraphicFramePr>
          <p:cNvPr id="278" name="Google Shape;278;p36"/>
          <p:cNvGraphicFramePr/>
          <p:nvPr/>
        </p:nvGraphicFramePr>
        <p:xfrm>
          <a:off x="4823650" y="3424500"/>
          <a:ext cx="3000000" cy="3000000"/>
        </p:xfrm>
        <a:graphic>
          <a:graphicData uri="http://schemas.openxmlformats.org/drawingml/2006/table">
            <a:tbl>
              <a:tblPr>
                <a:noFill/>
                <a:tableStyleId>{E80409CF-EFBB-41F8-B98E-869C63FD9E18}</a:tableStyleId>
              </a:tblPr>
              <a:tblGrid>
                <a:gridCol w="1482150"/>
              </a:tblGrid>
              <a:tr h="314375">
                <a:tc>
                  <a:txBody>
                    <a:bodyPr/>
                    <a:lstStyle/>
                    <a:p>
                      <a:pPr indent="0" lvl="0" marL="0" rtl="0" algn="ctr">
                        <a:spcBef>
                          <a:spcPts val="0"/>
                        </a:spcBef>
                        <a:spcAft>
                          <a:spcPts val="0"/>
                        </a:spcAft>
                        <a:buNone/>
                      </a:pPr>
                      <a:r>
                        <a:rPr lang="en" sz="1100">
                          <a:latin typeface="EB Garamond"/>
                          <a:ea typeface="EB Garamond"/>
                          <a:cs typeface="EB Garamond"/>
                          <a:sym typeface="EB Garamond"/>
                        </a:rPr>
                        <a:t>Data given to model</a:t>
                      </a:r>
                      <a:endParaRPr sz="1100">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b="1" lang="en" sz="1100">
                          <a:latin typeface="EB Garamond"/>
                          <a:ea typeface="EB Garamond"/>
                          <a:cs typeface="EB Garamond"/>
                          <a:sym typeface="EB Garamond"/>
                        </a:rPr>
                        <a:t>Before</a:t>
                      </a:r>
                      <a:endParaRPr b="1" sz="1100">
                        <a:latin typeface="EB Garamond"/>
                        <a:ea typeface="EB Garamond"/>
                        <a:cs typeface="EB Garamond"/>
                        <a:sym typeface="EB Garamond"/>
                      </a:endParaRPr>
                    </a:p>
                  </a:txBody>
                  <a:tcPr marT="91425" marB="91425" marR="91425" marL="91425">
                    <a:solidFill>
                      <a:srgbClr val="D9EAD3"/>
                    </a:solidFill>
                  </a:tcPr>
                </a:tc>
              </a:tr>
              <a:tr h="314375">
                <a:tc>
                  <a:txBody>
                    <a:bodyPr/>
                    <a:lstStyle/>
                    <a:p>
                      <a:pPr indent="0" lvl="0" marL="0" rtl="0" algn="ctr">
                        <a:spcBef>
                          <a:spcPts val="0"/>
                        </a:spcBef>
                        <a:spcAft>
                          <a:spcPts val="0"/>
                        </a:spcAft>
                        <a:buNone/>
                      </a:pPr>
                      <a:r>
                        <a:rPr b="1" lang="en" sz="1100">
                          <a:latin typeface="EB Garamond"/>
                          <a:ea typeface="EB Garamond"/>
                          <a:cs typeface="EB Garamond"/>
                          <a:sym typeface="EB Garamond"/>
                        </a:rPr>
                        <a:t>During</a:t>
                      </a:r>
                      <a:endParaRPr b="1" sz="1100">
                        <a:latin typeface="EB Garamond"/>
                        <a:ea typeface="EB Garamond"/>
                        <a:cs typeface="EB Garamond"/>
                        <a:sym typeface="EB Garamond"/>
                      </a:endParaRPr>
                    </a:p>
                  </a:txBody>
                  <a:tcPr marT="91425" marB="91425" marR="91425" marL="91425">
                    <a:solidFill>
                      <a:srgbClr val="FFF2CC"/>
                    </a:solidFill>
                  </a:tcPr>
                </a:tc>
              </a:tr>
              <a:tr h="314375">
                <a:tc>
                  <a:txBody>
                    <a:bodyPr/>
                    <a:lstStyle/>
                    <a:p>
                      <a:pPr indent="0" lvl="0" marL="0" rtl="0" algn="ctr">
                        <a:spcBef>
                          <a:spcPts val="0"/>
                        </a:spcBef>
                        <a:spcAft>
                          <a:spcPts val="0"/>
                        </a:spcAft>
                        <a:buNone/>
                      </a:pPr>
                      <a:r>
                        <a:rPr b="1" lang="en" sz="1100">
                          <a:latin typeface="EB Garamond"/>
                          <a:ea typeface="EB Garamond"/>
                          <a:cs typeface="EB Garamond"/>
                          <a:sym typeface="EB Garamond"/>
                        </a:rPr>
                        <a:t>After</a:t>
                      </a:r>
                      <a:endParaRPr b="1" sz="1100">
                        <a:latin typeface="EB Garamond"/>
                        <a:ea typeface="EB Garamond"/>
                        <a:cs typeface="EB Garamond"/>
                        <a:sym typeface="EB Garamond"/>
                      </a:endParaRPr>
                    </a:p>
                  </a:txBody>
                  <a:tcPr marT="91425" marB="91425" marR="91425" marL="91425">
                    <a:solidFill>
                      <a:srgbClr val="F4CCCC"/>
                    </a:solidFill>
                  </a:tcPr>
                </a:tc>
              </a:tr>
            </a:tbl>
          </a:graphicData>
        </a:graphic>
      </p:graphicFrame>
      <p:sp>
        <p:nvSpPr>
          <p:cNvPr id="279" name="Google Shape;279;p36"/>
          <p:cNvSpPr txBox="1"/>
          <p:nvPr/>
        </p:nvSpPr>
        <p:spPr>
          <a:xfrm>
            <a:off x="2099200" y="3361000"/>
            <a:ext cx="1944000" cy="3387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EB Garamond SemiBold"/>
                <a:ea typeface="EB Garamond SemiBold"/>
                <a:cs typeface="EB Garamond SemiBold"/>
                <a:sym typeface="EB Garamond SemiBold"/>
              </a:rPr>
              <a:t>Time steps</a:t>
            </a:r>
            <a:endParaRPr sz="1000">
              <a:solidFill>
                <a:schemeClr val="dk1"/>
              </a:solidFill>
              <a:latin typeface="EB Garamond SemiBold"/>
              <a:ea typeface="EB Garamond SemiBold"/>
              <a:cs typeface="EB Garamond SemiBold"/>
              <a:sym typeface="EB Garamond SemiBold"/>
            </a:endParaRPr>
          </a:p>
        </p:txBody>
      </p:sp>
      <p:sp>
        <p:nvSpPr>
          <p:cNvPr id="280" name="Google Shape;280;p36"/>
          <p:cNvSpPr txBox="1"/>
          <p:nvPr/>
        </p:nvSpPr>
        <p:spPr>
          <a:xfrm>
            <a:off x="6606300" y="3223550"/>
            <a:ext cx="1944000" cy="3387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EB Garamond SemiBold"/>
                <a:ea typeface="EB Garamond SemiBold"/>
                <a:cs typeface="EB Garamond SemiBold"/>
                <a:sym typeface="EB Garamond SemiBold"/>
              </a:rPr>
              <a:t>Time steps</a:t>
            </a:r>
            <a:endParaRPr sz="1000">
              <a:solidFill>
                <a:schemeClr val="dk1"/>
              </a:solidFill>
              <a:latin typeface="EB Garamond SemiBold"/>
              <a:ea typeface="EB Garamond SemiBold"/>
              <a:cs typeface="EB Garamond SemiBold"/>
              <a:sym typeface="EB Garamond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3324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EB Garamond ExtraBold"/>
                <a:ea typeface="EB Garamond ExtraBold"/>
                <a:cs typeface="EB Garamond ExtraBold"/>
                <a:sym typeface="EB Garamond ExtraBold"/>
              </a:rPr>
              <a:t>IISD-</a:t>
            </a:r>
            <a:r>
              <a:rPr lang="en">
                <a:latin typeface="EB Garamond ExtraBold"/>
                <a:ea typeface="EB Garamond ExtraBold"/>
                <a:cs typeface="EB Garamond ExtraBold"/>
                <a:sym typeface="EB Garamond ExtraBold"/>
              </a:rPr>
              <a:t>ELA Lake 375 - Aquaculture Experiment</a:t>
            </a:r>
            <a:endParaRPr>
              <a:latin typeface="EB Garamond ExtraBold"/>
              <a:ea typeface="EB Garamond ExtraBold"/>
              <a:cs typeface="EB Garamond ExtraBold"/>
              <a:sym typeface="EB Garamond ExtraBold"/>
            </a:endParaRPr>
          </a:p>
        </p:txBody>
      </p:sp>
      <p:sp>
        <p:nvSpPr>
          <p:cNvPr id="70" name="Google Shape;70;p15"/>
          <p:cNvSpPr txBox="1"/>
          <p:nvPr>
            <p:ph idx="1" type="body"/>
          </p:nvPr>
        </p:nvSpPr>
        <p:spPr>
          <a:xfrm>
            <a:off x="3824375" y="1152475"/>
            <a:ext cx="5007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Oligotrophic (max depth 26 m)</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Dimictic</a:t>
            </a:r>
            <a:r>
              <a:rPr lang="en">
                <a:solidFill>
                  <a:schemeClr val="dk1"/>
                </a:solidFill>
                <a:latin typeface="EB Garamond"/>
                <a:ea typeface="EB Garamond"/>
                <a:cs typeface="EB Garamond"/>
                <a:sym typeface="EB Garamond"/>
              </a:rPr>
              <a:t> (mixes twice a year)</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Experimental period: 2003-2007</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10,000 female rainbow trout raised </a:t>
            </a:r>
            <a:r>
              <a:rPr lang="en">
                <a:solidFill>
                  <a:schemeClr val="dk1"/>
                </a:solidFill>
                <a:latin typeface="EB Garamond"/>
                <a:ea typeface="EB Garamond"/>
                <a:cs typeface="EB Garamond"/>
                <a:sym typeface="EB Garamond"/>
              </a:rPr>
              <a:t>annually</a:t>
            </a:r>
            <a:r>
              <a:rPr lang="en">
                <a:solidFill>
                  <a:schemeClr val="dk1"/>
                </a:solidFill>
                <a:latin typeface="EB Garamond"/>
                <a:ea typeface="EB Garamond"/>
                <a:cs typeface="EB Garamond"/>
                <a:sym typeface="EB Garamond"/>
              </a:rPr>
              <a:t> 10x10m aquaculture cage</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Measurements</a:t>
            </a:r>
            <a:r>
              <a:rPr lang="en">
                <a:solidFill>
                  <a:schemeClr val="dk1"/>
                </a:solidFill>
                <a:latin typeface="EB Garamond"/>
                <a:ea typeface="EB Garamond"/>
                <a:cs typeface="EB Garamond"/>
                <a:sym typeface="EB Garamond"/>
              </a:rPr>
              <a:t> of water </a:t>
            </a:r>
            <a:r>
              <a:rPr lang="en">
                <a:solidFill>
                  <a:schemeClr val="dk1"/>
                </a:solidFill>
                <a:latin typeface="EB Garamond"/>
                <a:ea typeface="EB Garamond"/>
                <a:cs typeface="EB Garamond"/>
                <a:sym typeface="EB Garamond"/>
              </a:rPr>
              <a:t>chemistry</a:t>
            </a:r>
            <a:r>
              <a:rPr lang="en">
                <a:solidFill>
                  <a:schemeClr val="dk1"/>
                </a:solidFill>
                <a:latin typeface="EB Garamond"/>
                <a:ea typeface="EB Garamond"/>
                <a:cs typeface="EB Garamond"/>
                <a:sym typeface="EB Garamond"/>
              </a:rPr>
              <a:t>, fish health, other ecosystem impacts (e.g. zoop and native fish pops)</a:t>
            </a:r>
            <a:endParaRPr>
              <a:solidFill>
                <a:schemeClr val="dk1"/>
              </a:solidFill>
              <a:latin typeface="EB Garamond"/>
              <a:ea typeface="EB Garamond"/>
              <a:cs typeface="EB Garamond"/>
              <a:sym typeface="EB Garamond"/>
            </a:endParaRPr>
          </a:p>
        </p:txBody>
      </p:sp>
      <p:pic>
        <p:nvPicPr>
          <p:cNvPr id="71" name="Google Shape;71;p15"/>
          <p:cNvPicPr preferRelativeResize="0"/>
          <p:nvPr/>
        </p:nvPicPr>
        <p:blipFill>
          <a:blip r:embed="rId3">
            <a:alphaModFix/>
          </a:blip>
          <a:stretch>
            <a:fillRect/>
          </a:stretch>
        </p:blipFill>
        <p:spPr>
          <a:xfrm>
            <a:off x="311700" y="1017725"/>
            <a:ext cx="3091427" cy="3856552"/>
          </a:xfrm>
          <a:prstGeom prst="rect">
            <a:avLst/>
          </a:prstGeom>
          <a:noFill/>
          <a:ln>
            <a:noFill/>
          </a:ln>
        </p:spPr>
      </p:pic>
      <p:sp>
        <p:nvSpPr>
          <p:cNvPr id="72" name="Google Shape;72;p15"/>
          <p:cNvSpPr txBox="1"/>
          <p:nvPr/>
        </p:nvSpPr>
        <p:spPr>
          <a:xfrm>
            <a:off x="91523" y="4826850"/>
            <a:ext cx="2664300" cy="26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EB Garamond"/>
                <a:ea typeface="EB Garamond"/>
                <a:cs typeface="EB Garamond"/>
                <a:sym typeface="EB Garamond"/>
              </a:rPr>
              <a:t>Findlay et al., 2009</a:t>
            </a:r>
            <a:endParaRPr sz="1200">
              <a:solidFill>
                <a:schemeClr val="dk1"/>
              </a:solidFill>
              <a:latin typeface="EB Garamond"/>
              <a:ea typeface="EB Garamond"/>
              <a:cs typeface="EB Garamond"/>
              <a:sym typeface="EB Garamo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88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EB Garamond ExtraBold"/>
                <a:ea typeface="EB Garamond ExtraBold"/>
                <a:cs typeface="EB Garamond ExtraBold"/>
                <a:sym typeface="EB Garamond ExtraBold"/>
              </a:rPr>
              <a:t>Water Chemistry Data Exploration</a:t>
            </a:r>
            <a:endParaRPr>
              <a:latin typeface="EB Garamond ExtraBold"/>
              <a:ea typeface="EB Garamond ExtraBold"/>
              <a:cs typeface="EB Garamond ExtraBold"/>
              <a:sym typeface="EB Garamond ExtraBold"/>
            </a:endParaRPr>
          </a:p>
        </p:txBody>
      </p:sp>
      <p:sp>
        <p:nvSpPr>
          <p:cNvPr id="78" name="Google Shape;78;p16"/>
          <p:cNvSpPr txBox="1"/>
          <p:nvPr>
            <p:ph idx="1" type="body"/>
          </p:nvPr>
        </p:nvSpPr>
        <p:spPr>
          <a:xfrm>
            <a:off x="311700" y="591550"/>
            <a:ext cx="85206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700">
                <a:solidFill>
                  <a:schemeClr val="dk1"/>
                </a:solidFill>
                <a:latin typeface="EB Garamond SemiBold"/>
                <a:ea typeface="EB Garamond SemiBold"/>
                <a:cs typeface="EB Garamond SemiBold"/>
                <a:sym typeface="EB Garamond SemiBold"/>
              </a:rPr>
              <a:t>A</a:t>
            </a:r>
            <a:r>
              <a:rPr lang="en" sz="1700">
                <a:solidFill>
                  <a:schemeClr val="dk1"/>
                </a:solidFill>
                <a:latin typeface="EB Garamond SemiBold"/>
                <a:ea typeface="EB Garamond SemiBold"/>
                <a:cs typeface="EB Garamond SemiBold"/>
                <a:sym typeface="EB Garamond SemiBold"/>
              </a:rPr>
              <a:t>verage annual value of variables over time in epilimnion</a:t>
            </a:r>
            <a:endParaRPr sz="1700">
              <a:solidFill>
                <a:schemeClr val="dk1"/>
              </a:solidFill>
              <a:latin typeface="EB Garamond SemiBold"/>
              <a:ea typeface="EB Garamond SemiBold"/>
              <a:cs typeface="EB Garamond SemiBold"/>
              <a:sym typeface="EB Garamond SemiBold"/>
            </a:endParaRPr>
          </a:p>
          <a:p>
            <a:pPr indent="0" lvl="0" marL="0" rtl="0" algn="ctr">
              <a:spcBef>
                <a:spcPts val="1200"/>
              </a:spcBef>
              <a:spcAft>
                <a:spcPts val="0"/>
              </a:spcAft>
              <a:buNone/>
            </a:pPr>
            <a:r>
              <a:t/>
            </a:r>
            <a:endParaRPr sz="1700">
              <a:solidFill>
                <a:schemeClr val="dk1"/>
              </a:solidFill>
              <a:latin typeface="EB Garamond SemiBold"/>
              <a:ea typeface="EB Garamond SemiBold"/>
              <a:cs typeface="EB Garamond SemiBold"/>
              <a:sym typeface="EB Garamond SemiBold"/>
            </a:endParaRPr>
          </a:p>
          <a:p>
            <a:pPr indent="0" lvl="0" marL="0" rtl="0" algn="l">
              <a:spcBef>
                <a:spcPts val="1200"/>
              </a:spcBef>
              <a:spcAft>
                <a:spcPts val="1200"/>
              </a:spcAft>
              <a:buNone/>
            </a:pPr>
            <a:r>
              <a:t/>
            </a:r>
            <a:endParaRPr sz="1700">
              <a:solidFill>
                <a:schemeClr val="dk1"/>
              </a:solidFill>
              <a:latin typeface="EB Garamond SemiBold"/>
              <a:ea typeface="EB Garamond SemiBold"/>
              <a:cs typeface="EB Garamond SemiBold"/>
              <a:sym typeface="EB Garamond SemiBold"/>
            </a:endParaRPr>
          </a:p>
        </p:txBody>
      </p:sp>
      <p:pic>
        <p:nvPicPr>
          <p:cNvPr id="79" name="Google Shape;79;p16"/>
          <p:cNvPicPr preferRelativeResize="0"/>
          <p:nvPr/>
        </p:nvPicPr>
        <p:blipFill>
          <a:blip r:embed="rId3">
            <a:alphaModFix/>
          </a:blip>
          <a:stretch>
            <a:fillRect/>
          </a:stretch>
        </p:blipFill>
        <p:spPr>
          <a:xfrm>
            <a:off x="512350" y="1123800"/>
            <a:ext cx="7812576" cy="3750600"/>
          </a:xfrm>
          <a:prstGeom prst="rect">
            <a:avLst/>
          </a:prstGeom>
          <a:noFill/>
          <a:ln>
            <a:noFill/>
          </a:ln>
        </p:spPr>
      </p:pic>
      <p:sp>
        <p:nvSpPr>
          <p:cNvPr id="80" name="Google Shape;80;p16"/>
          <p:cNvSpPr/>
          <p:nvPr/>
        </p:nvSpPr>
        <p:spPr>
          <a:xfrm>
            <a:off x="382000" y="1029700"/>
            <a:ext cx="2252100" cy="1507800"/>
          </a:xfrm>
          <a:prstGeom prst="ellipse">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 name="Google Shape;81;p16"/>
          <p:cNvSpPr/>
          <p:nvPr/>
        </p:nvSpPr>
        <p:spPr>
          <a:xfrm>
            <a:off x="2409425" y="995350"/>
            <a:ext cx="2252100" cy="1543200"/>
          </a:xfrm>
          <a:prstGeom prst="ellipse">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 name="Google Shape;82;p16"/>
          <p:cNvSpPr/>
          <p:nvPr/>
        </p:nvSpPr>
        <p:spPr>
          <a:xfrm>
            <a:off x="2409425" y="2124275"/>
            <a:ext cx="2205000" cy="1477500"/>
          </a:xfrm>
          <a:prstGeom prst="ellipse">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 name="Google Shape;83;p16"/>
          <p:cNvSpPr/>
          <p:nvPr/>
        </p:nvSpPr>
        <p:spPr>
          <a:xfrm>
            <a:off x="425775" y="2184200"/>
            <a:ext cx="2252100" cy="1477500"/>
          </a:xfrm>
          <a:prstGeom prst="ellipse">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4" name="Google Shape;84;p16"/>
          <p:cNvSpPr/>
          <p:nvPr/>
        </p:nvSpPr>
        <p:spPr>
          <a:xfrm>
            <a:off x="4314900" y="995350"/>
            <a:ext cx="2205000" cy="1507800"/>
          </a:xfrm>
          <a:prstGeom prst="ellipse">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297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20">
                <a:latin typeface="EB Garamond ExtraBold"/>
                <a:ea typeface="EB Garamond ExtraBold"/>
                <a:cs typeface="EB Garamond ExtraBold"/>
                <a:sym typeface="EB Garamond ExtraBold"/>
              </a:rPr>
              <a:t>Methodology</a:t>
            </a:r>
            <a:r>
              <a:rPr lang="en" sz="2520">
                <a:latin typeface="EB Garamond ExtraBold"/>
                <a:ea typeface="EB Garamond ExtraBold"/>
                <a:cs typeface="EB Garamond ExtraBold"/>
                <a:sym typeface="EB Garamond ExtraBold"/>
              </a:rPr>
              <a:t> </a:t>
            </a:r>
            <a:endParaRPr sz="2520">
              <a:latin typeface="EB Garamond ExtraBold"/>
              <a:ea typeface="EB Garamond ExtraBold"/>
              <a:cs typeface="EB Garamond ExtraBold"/>
              <a:sym typeface="EB Garamond ExtraBold"/>
            </a:endParaRPr>
          </a:p>
        </p:txBody>
      </p:sp>
      <p:sp>
        <p:nvSpPr>
          <p:cNvPr id="90" name="Google Shape;90;p17"/>
          <p:cNvSpPr txBox="1"/>
          <p:nvPr>
            <p:ph idx="1" type="body"/>
          </p:nvPr>
        </p:nvSpPr>
        <p:spPr>
          <a:xfrm>
            <a:off x="311700" y="9186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Clr>
                <a:schemeClr val="dk1"/>
              </a:buClr>
              <a:buSzPts val="2100"/>
              <a:buFont typeface="EB Garamond"/>
              <a:buAutoNum type="arabicPeriod"/>
            </a:pPr>
            <a:r>
              <a:rPr lang="en" sz="2100">
                <a:solidFill>
                  <a:schemeClr val="dk1"/>
                </a:solidFill>
                <a:latin typeface="EB Garamond"/>
                <a:ea typeface="EB Garamond"/>
                <a:cs typeface="EB Garamond"/>
                <a:sym typeface="EB Garamond"/>
              </a:rPr>
              <a:t>Explored the data and its distributions</a:t>
            </a:r>
            <a:endParaRPr sz="2100">
              <a:solidFill>
                <a:schemeClr val="dk1"/>
              </a:solidFill>
              <a:latin typeface="EB Garamond"/>
              <a:ea typeface="EB Garamond"/>
              <a:cs typeface="EB Garamond"/>
              <a:sym typeface="EB Garamond"/>
            </a:endParaRPr>
          </a:p>
          <a:p>
            <a:pPr indent="-361950" lvl="0" marL="457200" rtl="0" algn="l">
              <a:spcBef>
                <a:spcPts val="0"/>
              </a:spcBef>
              <a:spcAft>
                <a:spcPts val="0"/>
              </a:spcAft>
              <a:buClr>
                <a:schemeClr val="dk1"/>
              </a:buClr>
              <a:buSzPts val="2100"/>
              <a:buFont typeface="EB Garamond"/>
              <a:buAutoNum type="arabicPeriod"/>
            </a:pPr>
            <a:r>
              <a:rPr lang="en" sz="2100">
                <a:solidFill>
                  <a:schemeClr val="dk1"/>
                </a:solidFill>
                <a:latin typeface="EB Garamond"/>
                <a:ea typeface="EB Garamond"/>
                <a:cs typeface="EB Garamond"/>
                <a:sym typeface="EB Garamond"/>
              </a:rPr>
              <a:t>Ran </a:t>
            </a:r>
            <a:r>
              <a:rPr lang="en" sz="2100">
                <a:solidFill>
                  <a:schemeClr val="dk1"/>
                </a:solidFill>
                <a:latin typeface="EB Garamond"/>
                <a:ea typeface="EB Garamond"/>
                <a:cs typeface="EB Garamond"/>
                <a:sym typeface="EB Garamond"/>
              </a:rPr>
              <a:t>preliminary</a:t>
            </a:r>
            <a:r>
              <a:rPr lang="en" sz="2100">
                <a:solidFill>
                  <a:schemeClr val="dk1"/>
                </a:solidFill>
                <a:latin typeface="EB Garamond"/>
                <a:ea typeface="EB Garamond"/>
                <a:cs typeface="EB Garamond"/>
                <a:sym typeface="EB Garamond"/>
              </a:rPr>
              <a:t> Anovas, GLMs and Linear Mixed Models for model selection</a:t>
            </a:r>
            <a:endParaRPr sz="2100">
              <a:solidFill>
                <a:schemeClr val="dk1"/>
              </a:solidFill>
              <a:latin typeface="EB Garamond"/>
              <a:ea typeface="EB Garamond"/>
              <a:cs typeface="EB Garamond"/>
              <a:sym typeface="EB Garamond"/>
            </a:endParaRPr>
          </a:p>
          <a:p>
            <a:pPr indent="-361950" lvl="0" marL="457200" rtl="0" algn="l">
              <a:spcBef>
                <a:spcPts val="0"/>
              </a:spcBef>
              <a:spcAft>
                <a:spcPts val="0"/>
              </a:spcAft>
              <a:buClr>
                <a:schemeClr val="dk1"/>
              </a:buClr>
              <a:buSzPts val="2100"/>
              <a:buFont typeface="EB Garamond"/>
              <a:buAutoNum type="arabicPeriod"/>
            </a:pPr>
            <a:r>
              <a:rPr lang="en" sz="2100">
                <a:solidFill>
                  <a:schemeClr val="dk1"/>
                </a:solidFill>
                <a:latin typeface="EB Garamond"/>
                <a:ea typeface="EB Garamond"/>
                <a:cs typeface="EB Garamond"/>
                <a:sym typeface="EB Garamond"/>
              </a:rPr>
              <a:t>Ran 3 main statistical analyses</a:t>
            </a:r>
            <a:endParaRPr sz="2100">
              <a:solidFill>
                <a:schemeClr val="dk1"/>
              </a:solidFill>
              <a:latin typeface="EB Garamond"/>
              <a:ea typeface="EB Garamond"/>
              <a:cs typeface="EB Garamond"/>
              <a:sym typeface="EB Garamond"/>
            </a:endParaRPr>
          </a:p>
          <a:p>
            <a:pPr indent="-336550" lvl="1" marL="914400" rtl="0" algn="l">
              <a:spcBef>
                <a:spcPts val="0"/>
              </a:spcBef>
              <a:spcAft>
                <a:spcPts val="0"/>
              </a:spcAft>
              <a:buClr>
                <a:schemeClr val="dk1"/>
              </a:buClr>
              <a:buSzPts val="1700"/>
              <a:buFont typeface="EB Garamond"/>
              <a:buAutoNum type="alphaLcPeriod"/>
            </a:pPr>
            <a:r>
              <a:rPr lang="en" sz="1700">
                <a:solidFill>
                  <a:schemeClr val="dk1"/>
                </a:solidFill>
                <a:latin typeface="EB Garamond"/>
                <a:ea typeface="EB Garamond"/>
                <a:cs typeface="EB Garamond"/>
                <a:sym typeface="EB Garamond"/>
              </a:rPr>
              <a:t>Linear Mixed Models</a:t>
            </a:r>
            <a:endParaRPr sz="1700">
              <a:solidFill>
                <a:schemeClr val="dk1"/>
              </a:solidFill>
              <a:latin typeface="EB Garamond"/>
              <a:ea typeface="EB Garamond"/>
              <a:cs typeface="EB Garamond"/>
              <a:sym typeface="EB Garamond"/>
            </a:endParaRPr>
          </a:p>
          <a:p>
            <a:pPr indent="-336550" lvl="1" marL="914400" rtl="0" algn="l">
              <a:spcBef>
                <a:spcPts val="0"/>
              </a:spcBef>
              <a:spcAft>
                <a:spcPts val="0"/>
              </a:spcAft>
              <a:buClr>
                <a:schemeClr val="dk1"/>
              </a:buClr>
              <a:buSzPts val="1700"/>
              <a:buFont typeface="EB Garamond"/>
              <a:buAutoNum type="alphaLcPeriod"/>
            </a:pPr>
            <a:r>
              <a:rPr lang="en" sz="1700">
                <a:solidFill>
                  <a:schemeClr val="dk1"/>
                </a:solidFill>
                <a:latin typeface="EB Garamond"/>
                <a:ea typeface="EB Garamond"/>
                <a:cs typeface="EB Garamond"/>
                <a:sym typeface="EB Garamond"/>
              </a:rPr>
              <a:t>Permutation Tests for group means</a:t>
            </a:r>
            <a:endParaRPr sz="1700">
              <a:solidFill>
                <a:schemeClr val="dk1"/>
              </a:solidFill>
              <a:latin typeface="EB Garamond"/>
              <a:ea typeface="EB Garamond"/>
              <a:cs typeface="EB Garamond"/>
              <a:sym typeface="EB Garamond"/>
            </a:endParaRPr>
          </a:p>
          <a:p>
            <a:pPr indent="-336550" lvl="1" marL="914400" rtl="0" algn="l">
              <a:spcBef>
                <a:spcPts val="0"/>
              </a:spcBef>
              <a:spcAft>
                <a:spcPts val="0"/>
              </a:spcAft>
              <a:buClr>
                <a:schemeClr val="dk1"/>
              </a:buClr>
              <a:buSzPts val="1700"/>
              <a:buFont typeface="EB Garamond"/>
              <a:buAutoNum type="alphaLcPeriod"/>
            </a:pPr>
            <a:r>
              <a:rPr lang="en" sz="1700">
                <a:solidFill>
                  <a:schemeClr val="dk1"/>
                </a:solidFill>
                <a:latin typeface="EB Garamond"/>
                <a:ea typeface="EB Garamond"/>
                <a:cs typeface="EB Garamond"/>
                <a:sym typeface="EB Garamond"/>
              </a:rPr>
              <a:t>ARIMA</a:t>
            </a:r>
            <a:r>
              <a:rPr lang="en" sz="1700">
                <a:solidFill>
                  <a:schemeClr val="dk1"/>
                </a:solidFill>
                <a:latin typeface="EB Garamond"/>
                <a:ea typeface="EB Garamond"/>
                <a:cs typeface="EB Garamond"/>
                <a:sym typeface="EB Garamond"/>
              </a:rPr>
              <a:t> for Forecasting</a:t>
            </a:r>
            <a:endParaRPr sz="1700">
              <a:solidFill>
                <a:schemeClr val="dk1"/>
              </a:solidFill>
              <a:latin typeface="EB Garamond"/>
              <a:ea typeface="EB Garamond"/>
              <a:cs typeface="EB Garamond"/>
              <a:sym typeface="EB Garamond"/>
            </a:endParaRPr>
          </a:p>
          <a:p>
            <a:pPr indent="-361950" lvl="0" marL="457200" rtl="0" algn="l">
              <a:spcBef>
                <a:spcPts val="0"/>
              </a:spcBef>
              <a:spcAft>
                <a:spcPts val="0"/>
              </a:spcAft>
              <a:buClr>
                <a:schemeClr val="dk1"/>
              </a:buClr>
              <a:buSzPts val="2100"/>
              <a:buFont typeface="EB Garamond"/>
              <a:buAutoNum type="arabicPeriod"/>
            </a:pPr>
            <a:r>
              <a:rPr lang="en" sz="2100">
                <a:solidFill>
                  <a:schemeClr val="dk1"/>
                </a:solidFill>
                <a:latin typeface="EB Garamond"/>
                <a:ea typeface="EB Garamond"/>
                <a:cs typeface="EB Garamond"/>
                <a:sym typeface="EB Garamond"/>
              </a:rPr>
              <a:t>Created Interpolated Graphs for each variable. </a:t>
            </a:r>
            <a:endParaRPr sz="2100">
              <a:solidFill>
                <a:schemeClr val="dk1"/>
              </a:solidFill>
              <a:latin typeface="EB Garamond"/>
              <a:ea typeface="EB Garamond"/>
              <a:cs typeface="EB Garamond"/>
              <a:sym typeface="EB Garamond"/>
            </a:endParaRPr>
          </a:p>
          <a:p>
            <a:pPr indent="0" lvl="0" marL="0" rtl="0" algn="l">
              <a:spcBef>
                <a:spcPts val="1200"/>
              </a:spcBef>
              <a:spcAft>
                <a:spcPts val="1200"/>
              </a:spcAft>
              <a:buNone/>
            </a:pPr>
            <a:r>
              <a:t/>
            </a:r>
            <a:endParaRPr sz="2100">
              <a:solidFill>
                <a:schemeClr val="dk1"/>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graphicFrame>
        <p:nvGraphicFramePr>
          <p:cNvPr id="95" name="Google Shape;95;p18"/>
          <p:cNvGraphicFramePr/>
          <p:nvPr/>
        </p:nvGraphicFramePr>
        <p:xfrm>
          <a:off x="514750" y="1113675"/>
          <a:ext cx="3000000" cy="3000000"/>
        </p:xfrm>
        <a:graphic>
          <a:graphicData uri="http://schemas.openxmlformats.org/drawingml/2006/table">
            <a:tbl>
              <a:tblPr>
                <a:noFill/>
                <a:tableStyleId>{E80409CF-EFBB-41F8-B98E-869C63FD9E18}</a:tableStyleId>
              </a:tblPr>
              <a:tblGrid>
                <a:gridCol w="1656950"/>
                <a:gridCol w="1656950"/>
              </a:tblGrid>
              <a:tr h="486025">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Results</a:t>
                      </a:r>
                      <a:endParaRPr sz="1800">
                        <a:solidFill>
                          <a:schemeClr val="dk1"/>
                        </a:solidFill>
                        <a:latin typeface="EB Garamond"/>
                        <a:ea typeface="EB Garamond"/>
                        <a:cs typeface="EB Garamond"/>
                        <a:sym typeface="EB Garamond"/>
                      </a:endParaRPr>
                    </a:p>
                  </a:txBody>
                  <a:tcPr marT="91425" marB="91425" marR="91425" marL="91425">
                    <a:solidFill>
                      <a:srgbClr val="93C47D"/>
                    </a:solidFill>
                  </a:tcPr>
                </a:tc>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Treatment</a:t>
                      </a:r>
                      <a:endParaRPr sz="1800">
                        <a:solidFill>
                          <a:schemeClr val="dk1"/>
                        </a:solidFill>
                        <a:latin typeface="EB Garamond"/>
                        <a:ea typeface="EB Garamond"/>
                        <a:cs typeface="EB Garamond"/>
                        <a:sym typeface="EB Garamond"/>
                      </a:endParaRPr>
                    </a:p>
                  </a:txBody>
                  <a:tcPr marT="91425" marB="91425" marR="91425" marL="91425">
                    <a:solidFill>
                      <a:srgbClr val="93C47D"/>
                    </a:solidFill>
                  </a:tcPr>
                </a:tc>
              </a:tr>
              <a:tr h="486025">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2.00</a:t>
                      </a:r>
                      <a:endParaRPr sz="18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Before</a:t>
                      </a:r>
                      <a:endParaRPr sz="1800">
                        <a:solidFill>
                          <a:schemeClr val="dk1"/>
                        </a:solidFill>
                        <a:latin typeface="EB Garamond"/>
                        <a:ea typeface="EB Garamond"/>
                        <a:cs typeface="EB Garamond"/>
                        <a:sym typeface="EB Garamond"/>
                      </a:endParaRPr>
                    </a:p>
                  </a:txBody>
                  <a:tcPr marT="91425" marB="91425" marR="91425" marL="91425"/>
                </a:tc>
              </a:tr>
              <a:tr h="486025">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0.50</a:t>
                      </a:r>
                      <a:endParaRPr sz="18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Before</a:t>
                      </a:r>
                      <a:endParaRPr sz="1800">
                        <a:solidFill>
                          <a:schemeClr val="dk1"/>
                        </a:solidFill>
                        <a:latin typeface="EB Garamond"/>
                        <a:ea typeface="EB Garamond"/>
                        <a:cs typeface="EB Garamond"/>
                        <a:sym typeface="EB Garamond"/>
                      </a:endParaRPr>
                    </a:p>
                  </a:txBody>
                  <a:tcPr marT="91425" marB="91425" marR="91425" marL="91425"/>
                </a:tc>
              </a:tr>
              <a:tr h="486025">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5.20</a:t>
                      </a:r>
                      <a:endParaRPr sz="18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During</a:t>
                      </a:r>
                      <a:endParaRPr sz="1800">
                        <a:solidFill>
                          <a:schemeClr val="dk1"/>
                        </a:solidFill>
                        <a:latin typeface="EB Garamond"/>
                        <a:ea typeface="EB Garamond"/>
                        <a:cs typeface="EB Garamond"/>
                        <a:sym typeface="EB Garamond"/>
                      </a:endParaRPr>
                    </a:p>
                  </a:txBody>
                  <a:tcPr marT="91425" marB="91425" marR="91425" marL="91425"/>
                </a:tc>
              </a:tr>
              <a:tr h="486025">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5.30</a:t>
                      </a:r>
                      <a:endParaRPr sz="18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During</a:t>
                      </a:r>
                      <a:endParaRPr sz="1800">
                        <a:solidFill>
                          <a:schemeClr val="dk1"/>
                        </a:solidFill>
                        <a:latin typeface="EB Garamond"/>
                        <a:ea typeface="EB Garamond"/>
                        <a:cs typeface="EB Garamond"/>
                        <a:sym typeface="EB Garamond"/>
                      </a:endParaRPr>
                    </a:p>
                  </a:txBody>
                  <a:tcPr marT="91425" marB="91425" marR="91425" marL="91425"/>
                </a:tc>
              </a:tr>
              <a:tr h="486025">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4.80</a:t>
                      </a:r>
                      <a:endParaRPr sz="18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lang="en" sz="1800">
                          <a:solidFill>
                            <a:schemeClr val="dk1"/>
                          </a:solidFill>
                          <a:latin typeface="EB Garamond"/>
                          <a:ea typeface="EB Garamond"/>
                          <a:cs typeface="EB Garamond"/>
                          <a:sym typeface="EB Garamond"/>
                        </a:rPr>
                        <a:t>During</a:t>
                      </a:r>
                      <a:endParaRPr sz="1800">
                        <a:solidFill>
                          <a:schemeClr val="dk1"/>
                        </a:solidFill>
                        <a:latin typeface="EB Garamond"/>
                        <a:ea typeface="EB Garamond"/>
                        <a:cs typeface="EB Garamond"/>
                        <a:sym typeface="EB Garamond"/>
                      </a:endParaRPr>
                    </a:p>
                  </a:txBody>
                  <a:tcPr marT="91425" marB="91425" marR="91425" marL="91425"/>
                </a:tc>
              </a:tr>
            </a:tbl>
          </a:graphicData>
        </a:graphic>
      </p:graphicFrame>
      <p:sp>
        <p:nvSpPr>
          <p:cNvPr id="96" name="Google Shape;96;p18"/>
          <p:cNvSpPr/>
          <p:nvPr/>
        </p:nvSpPr>
        <p:spPr>
          <a:xfrm>
            <a:off x="4021650" y="2186275"/>
            <a:ext cx="828600" cy="312600"/>
          </a:xfrm>
          <a:prstGeom prst="rightArrow">
            <a:avLst>
              <a:gd fmla="val 50000" name="adj1"/>
              <a:gd fmla="val 50000" name="adj2"/>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aphicFrame>
        <p:nvGraphicFramePr>
          <p:cNvPr id="97" name="Google Shape;97;p18"/>
          <p:cNvGraphicFramePr/>
          <p:nvPr/>
        </p:nvGraphicFramePr>
        <p:xfrm>
          <a:off x="5043125" y="1113675"/>
          <a:ext cx="3000000" cy="3000000"/>
        </p:xfrm>
        <a:graphic>
          <a:graphicData uri="http://schemas.openxmlformats.org/drawingml/2006/table">
            <a:tbl>
              <a:tblPr>
                <a:noFill/>
                <a:tableStyleId>{E80409CF-EFBB-41F8-B98E-869C63FD9E18}</a:tableStyleId>
              </a:tblPr>
              <a:tblGrid>
                <a:gridCol w="1656950"/>
                <a:gridCol w="1656950"/>
              </a:tblGrid>
              <a:tr h="486025">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Results</a:t>
                      </a:r>
                      <a:endParaRPr sz="1900">
                        <a:solidFill>
                          <a:schemeClr val="dk1"/>
                        </a:solidFill>
                        <a:latin typeface="EB Garamond"/>
                        <a:ea typeface="EB Garamond"/>
                        <a:cs typeface="EB Garamond"/>
                        <a:sym typeface="EB Garamond"/>
                      </a:endParaRPr>
                    </a:p>
                  </a:txBody>
                  <a:tcPr marT="91425" marB="91425" marR="91425" marL="91425">
                    <a:solidFill>
                      <a:srgbClr val="93C47D"/>
                    </a:solidFill>
                  </a:tcPr>
                </a:tc>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Treatment</a:t>
                      </a:r>
                      <a:endParaRPr sz="1900">
                        <a:solidFill>
                          <a:schemeClr val="dk1"/>
                        </a:solidFill>
                        <a:latin typeface="EB Garamond"/>
                        <a:ea typeface="EB Garamond"/>
                        <a:cs typeface="EB Garamond"/>
                        <a:sym typeface="EB Garamond"/>
                      </a:endParaRPr>
                    </a:p>
                  </a:txBody>
                  <a:tcPr marT="91425" marB="91425" marR="91425" marL="91425">
                    <a:solidFill>
                      <a:srgbClr val="93C47D"/>
                    </a:solidFill>
                  </a:tcPr>
                </a:tc>
              </a:tr>
              <a:tr h="486025">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2.00</a:t>
                      </a:r>
                      <a:endParaRPr sz="19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Before</a:t>
                      </a:r>
                      <a:endParaRPr sz="1900">
                        <a:solidFill>
                          <a:schemeClr val="dk1"/>
                        </a:solidFill>
                        <a:latin typeface="EB Garamond"/>
                        <a:ea typeface="EB Garamond"/>
                        <a:cs typeface="EB Garamond"/>
                        <a:sym typeface="EB Garamond"/>
                      </a:endParaRPr>
                    </a:p>
                  </a:txBody>
                  <a:tcPr marT="91425" marB="91425" marR="91425" marL="91425"/>
                </a:tc>
              </a:tr>
              <a:tr h="486025">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0.50</a:t>
                      </a:r>
                      <a:endParaRPr sz="19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During</a:t>
                      </a:r>
                      <a:endParaRPr sz="1900">
                        <a:solidFill>
                          <a:schemeClr val="dk1"/>
                        </a:solidFill>
                        <a:latin typeface="EB Garamond"/>
                        <a:ea typeface="EB Garamond"/>
                        <a:cs typeface="EB Garamond"/>
                        <a:sym typeface="EB Garamond"/>
                      </a:endParaRPr>
                    </a:p>
                  </a:txBody>
                  <a:tcPr marT="91425" marB="91425" marR="91425" marL="91425">
                    <a:solidFill>
                      <a:srgbClr val="FFF2CC"/>
                    </a:solidFill>
                  </a:tcPr>
                </a:tc>
              </a:tr>
              <a:tr h="486025">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5.20</a:t>
                      </a:r>
                      <a:endParaRPr sz="19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Before</a:t>
                      </a:r>
                      <a:endParaRPr sz="1900">
                        <a:solidFill>
                          <a:schemeClr val="dk1"/>
                        </a:solidFill>
                        <a:latin typeface="EB Garamond"/>
                        <a:ea typeface="EB Garamond"/>
                        <a:cs typeface="EB Garamond"/>
                        <a:sym typeface="EB Garamond"/>
                      </a:endParaRPr>
                    </a:p>
                  </a:txBody>
                  <a:tcPr marT="91425" marB="91425" marR="91425" marL="91425">
                    <a:solidFill>
                      <a:srgbClr val="FFF2CC"/>
                    </a:solidFill>
                  </a:tcPr>
                </a:tc>
              </a:tr>
              <a:tr h="486025">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5.30</a:t>
                      </a:r>
                      <a:endParaRPr sz="19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Before</a:t>
                      </a:r>
                      <a:endParaRPr sz="1900">
                        <a:solidFill>
                          <a:schemeClr val="dk1"/>
                        </a:solidFill>
                        <a:latin typeface="EB Garamond"/>
                        <a:ea typeface="EB Garamond"/>
                        <a:cs typeface="EB Garamond"/>
                        <a:sym typeface="EB Garamond"/>
                      </a:endParaRPr>
                    </a:p>
                  </a:txBody>
                  <a:tcPr marT="91425" marB="91425" marR="91425" marL="91425">
                    <a:solidFill>
                      <a:srgbClr val="FFF2CC"/>
                    </a:solidFill>
                  </a:tcPr>
                </a:tc>
              </a:tr>
              <a:tr h="486025">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4.80</a:t>
                      </a:r>
                      <a:endParaRPr sz="1900">
                        <a:solidFill>
                          <a:schemeClr val="dk1"/>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lang="en" sz="1900">
                          <a:solidFill>
                            <a:schemeClr val="dk1"/>
                          </a:solidFill>
                          <a:latin typeface="EB Garamond"/>
                          <a:ea typeface="EB Garamond"/>
                          <a:cs typeface="EB Garamond"/>
                          <a:sym typeface="EB Garamond"/>
                        </a:rPr>
                        <a:t>During</a:t>
                      </a:r>
                      <a:endParaRPr sz="1900">
                        <a:solidFill>
                          <a:schemeClr val="dk1"/>
                        </a:solidFill>
                        <a:latin typeface="EB Garamond"/>
                        <a:ea typeface="EB Garamond"/>
                        <a:cs typeface="EB Garamond"/>
                        <a:sym typeface="EB Garamond"/>
                      </a:endParaRPr>
                    </a:p>
                  </a:txBody>
                  <a:tcPr marT="91425" marB="91425" marR="91425" marL="91425"/>
                </a:tc>
              </a:tr>
            </a:tbl>
          </a:graphicData>
        </a:graphic>
      </p:graphicFrame>
      <p:sp>
        <p:nvSpPr>
          <p:cNvPr id="98" name="Google Shape;98;p18"/>
          <p:cNvSpPr/>
          <p:nvPr/>
        </p:nvSpPr>
        <p:spPr>
          <a:xfrm>
            <a:off x="2304525" y="1790200"/>
            <a:ext cx="250200" cy="1172700"/>
          </a:xfrm>
          <a:prstGeom prst="upDownArrow">
            <a:avLst>
              <a:gd fmla="val 50000" name="adj1"/>
              <a:gd fmla="val 50000" name="adj2"/>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 name="Google Shape;99;p18"/>
          <p:cNvSpPr/>
          <p:nvPr/>
        </p:nvSpPr>
        <p:spPr>
          <a:xfrm>
            <a:off x="3497525" y="1703575"/>
            <a:ext cx="469800" cy="1278000"/>
          </a:xfrm>
          <a:prstGeom prst="curvedLeftArrow">
            <a:avLst>
              <a:gd fmla="val 25000" name="adj1"/>
              <a:gd fmla="val 50000" name="adj2"/>
              <a:gd fmla="val 25000" name="adj3"/>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 name="Google Shape;100;p18"/>
          <p:cNvSpPr txBox="1"/>
          <p:nvPr/>
        </p:nvSpPr>
        <p:spPr>
          <a:xfrm>
            <a:off x="333400" y="3543750"/>
            <a:ext cx="7276200" cy="11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1" name="Google Shape;101;p18"/>
          <p:cNvSpPr txBox="1"/>
          <p:nvPr>
            <p:ph type="title"/>
          </p:nvPr>
        </p:nvSpPr>
        <p:spPr>
          <a:xfrm>
            <a:off x="311700" y="2337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EB Garamond ExtraBold"/>
                <a:ea typeface="EB Garamond ExtraBold"/>
                <a:cs typeface="EB Garamond ExtraBold"/>
                <a:sym typeface="EB Garamond ExtraBold"/>
              </a:rPr>
              <a:t>Permutation Analysis</a:t>
            </a:r>
            <a:endParaRPr>
              <a:latin typeface="EB Garamond ExtraBold"/>
              <a:ea typeface="EB Garamond ExtraBold"/>
              <a:cs typeface="EB Garamond ExtraBold"/>
              <a:sym typeface="EB Garamond Extra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311700" y="2978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EB Garamond ExtraBold"/>
                <a:ea typeface="EB Garamond ExtraBold"/>
                <a:cs typeface="EB Garamond ExtraBold"/>
                <a:sym typeface="EB Garamond ExtraBold"/>
              </a:rPr>
              <a:t>Permutation</a:t>
            </a:r>
            <a:r>
              <a:rPr lang="en">
                <a:latin typeface="EB Garamond ExtraBold"/>
                <a:ea typeface="EB Garamond ExtraBold"/>
                <a:cs typeface="EB Garamond ExtraBold"/>
                <a:sym typeface="EB Garamond ExtraBold"/>
              </a:rPr>
              <a:t> in Action</a:t>
            </a:r>
            <a:endParaRPr>
              <a:latin typeface="EB Garamond ExtraBold"/>
              <a:ea typeface="EB Garamond ExtraBold"/>
              <a:cs typeface="EB Garamond ExtraBold"/>
              <a:sym typeface="EB Garamond ExtraBold"/>
            </a:endParaRPr>
          </a:p>
        </p:txBody>
      </p:sp>
      <p:pic>
        <p:nvPicPr>
          <p:cNvPr id="107" name="Google Shape;107;p19"/>
          <p:cNvPicPr preferRelativeResize="0"/>
          <p:nvPr/>
        </p:nvPicPr>
        <p:blipFill>
          <a:blip r:embed="rId3">
            <a:alphaModFix/>
          </a:blip>
          <a:stretch>
            <a:fillRect/>
          </a:stretch>
        </p:blipFill>
        <p:spPr>
          <a:xfrm>
            <a:off x="150950" y="1193201"/>
            <a:ext cx="4307599" cy="2684824"/>
          </a:xfrm>
          <a:prstGeom prst="rect">
            <a:avLst/>
          </a:prstGeom>
          <a:noFill/>
          <a:ln>
            <a:noFill/>
          </a:ln>
        </p:spPr>
      </p:pic>
      <p:pic>
        <p:nvPicPr>
          <p:cNvPr id="108" name="Google Shape;108;p19"/>
          <p:cNvPicPr preferRelativeResize="0"/>
          <p:nvPr/>
        </p:nvPicPr>
        <p:blipFill rotWithShape="1">
          <a:blip r:embed="rId4">
            <a:alphaModFix/>
          </a:blip>
          <a:srcRect b="-5503" l="0" r="-2438" t="2048"/>
          <a:stretch/>
        </p:blipFill>
        <p:spPr>
          <a:xfrm>
            <a:off x="4572000" y="1274150"/>
            <a:ext cx="4396600" cy="2767425"/>
          </a:xfrm>
          <a:prstGeom prst="rect">
            <a:avLst/>
          </a:prstGeom>
          <a:noFill/>
          <a:ln>
            <a:noFill/>
          </a:ln>
        </p:spPr>
      </p:pic>
      <p:sp>
        <p:nvSpPr>
          <p:cNvPr id="109" name="Google Shape;109;p19"/>
          <p:cNvSpPr txBox="1"/>
          <p:nvPr/>
        </p:nvSpPr>
        <p:spPr>
          <a:xfrm>
            <a:off x="1350700" y="3878025"/>
            <a:ext cx="2229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EB Garamond ExtraBold"/>
                <a:ea typeface="EB Garamond ExtraBold"/>
                <a:cs typeface="EB Garamond ExtraBold"/>
                <a:sym typeface="EB Garamond ExtraBold"/>
              </a:rPr>
              <a:t>A Significant Result</a:t>
            </a:r>
            <a:endParaRPr sz="1800">
              <a:solidFill>
                <a:schemeClr val="dk1"/>
              </a:solidFill>
              <a:latin typeface="EB Garamond ExtraBold"/>
              <a:ea typeface="EB Garamond ExtraBold"/>
              <a:cs typeface="EB Garamond ExtraBold"/>
              <a:sym typeface="EB Garamond ExtraBold"/>
            </a:endParaRPr>
          </a:p>
        </p:txBody>
      </p:sp>
      <p:sp>
        <p:nvSpPr>
          <p:cNvPr id="110" name="Google Shape;110;p19"/>
          <p:cNvSpPr txBox="1"/>
          <p:nvPr/>
        </p:nvSpPr>
        <p:spPr>
          <a:xfrm>
            <a:off x="4815838" y="3878025"/>
            <a:ext cx="3672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EB Garamond ExtraBold"/>
                <a:ea typeface="EB Garamond ExtraBold"/>
                <a:cs typeface="EB Garamond ExtraBold"/>
                <a:sym typeface="EB Garamond ExtraBold"/>
              </a:rPr>
              <a:t>A Not So Significant Result</a:t>
            </a:r>
            <a:endParaRPr sz="1800">
              <a:solidFill>
                <a:schemeClr val="dk1"/>
              </a:solidFill>
              <a:latin typeface="EB Garamond ExtraBold"/>
              <a:ea typeface="EB Garamond ExtraBold"/>
              <a:cs typeface="EB Garamond ExtraBold"/>
              <a:sym typeface="EB Garamond Extra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1700" y="2805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EB Garamond ExtraBold"/>
                <a:ea typeface="EB Garamond ExtraBold"/>
                <a:cs typeface="EB Garamond ExtraBold"/>
                <a:sym typeface="EB Garamond ExtraBold"/>
              </a:rPr>
              <a:t>Forecasting With ARIMAs</a:t>
            </a:r>
            <a:endParaRPr>
              <a:latin typeface="EB Garamond ExtraBold"/>
              <a:ea typeface="EB Garamond ExtraBold"/>
              <a:cs typeface="EB Garamond ExtraBold"/>
              <a:sym typeface="EB Garamond ExtraBold"/>
            </a:endParaRPr>
          </a:p>
        </p:txBody>
      </p:sp>
      <p:pic>
        <p:nvPicPr>
          <p:cNvPr id="116" name="Google Shape;116;p20"/>
          <p:cNvPicPr preferRelativeResize="0"/>
          <p:nvPr/>
        </p:nvPicPr>
        <p:blipFill rotWithShape="1">
          <a:blip r:embed="rId3">
            <a:alphaModFix/>
          </a:blip>
          <a:srcRect b="12657" l="5598" r="4254" t="4936"/>
          <a:stretch/>
        </p:blipFill>
        <p:spPr>
          <a:xfrm>
            <a:off x="1131875" y="1042575"/>
            <a:ext cx="3330400" cy="1880675"/>
          </a:xfrm>
          <a:prstGeom prst="rect">
            <a:avLst/>
          </a:prstGeom>
          <a:noFill/>
          <a:ln>
            <a:noFill/>
          </a:ln>
        </p:spPr>
      </p:pic>
      <p:pic>
        <p:nvPicPr>
          <p:cNvPr id="117" name="Google Shape;117;p20"/>
          <p:cNvPicPr preferRelativeResize="0"/>
          <p:nvPr/>
        </p:nvPicPr>
        <p:blipFill>
          <a:blip r:embed="rId4">
            <a:alphaModFix/>
          </a:blip>
          <a:stretch>
            <a:fillRect/>
          </a:stretch>
        </p:blipFill>
        <p:spPr>
          <a:xfrm>
            <a:off x="4418975" y="986275"/>
            <a:ext cx="3825151" cy="2169551"/>
          </a:xfrm>
          <a:prstGeom prst="rect">
            <a:avLst/>
          </a:prstGeom>
          <a:noFill/>
          <a:ln>
            <a:noFill/>
          </a:ln>
        </p:spPr>
      </p:pic>
      <p:pic>
        <p:nvPicPr>
          <p:cNvPr id="118" name="Google Shape;118;p20"/>
          <p:cNvPicPr preferRelativeResize="0"/>
          <p:nvPr/>
        </p:nvPicPr>
        <p:blipFill rotWithShape="1">
          <a:blip r:embed="rId5">
            <a:alphaModFix/>
          </a:blip>
          <a:srcRect b="0" l="0" r="0" t="6785"/>
          <a:stretch/>
        </p:blipFill>
        <p:spPr>
          <a:xfrm>
            <a:off x="2721875" y="2923250"/>
            <a:ext cx="3393351" cy="1953950"/>
          </a:xfrm>
          <a:prstGeom prst="rect">
            <a:avLst/>
          </a:prstGeom>
          <a:noFill/>
          <a:ln>
            <a:noFill/>
          </a:ln>
        </p:spPr>
      </p:pic>
      <p:sp>
        <p:nvSpPr>
          <p:cNvPr id="119" name="Google Shape;119;p20"/>
          <p:cNvSpPr txBox="1"/>
          <p:nvPr/>
        </p:nvSpPr>
        <p:spPr>
          <a:xfrm>
            <a:off x="2288775" y="2755950"/>
            <a:ext cx="1417500" cy="2028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EB Garamond SemiBold"/>
                <a:ea typeface="EB Garamond SemiBold"/>
                <a:cs typeface="EB Garamond SemiBold"/>
                <a:sym typeface="EB Garamond SemiBold"/>
              </a:rPr>
              <a:t>Time steps</a:t>
            </a:r>
            <a:endParaRPr sz="1000">
              <a:solidFill>
                <a:schemeClr val="dk1"/>
              </a:solidFill>
              <a:latin typeface="EB Garamond SemiBold"/>
              <a:ea typeface="EB Garamond SemiBold"/>
              <a:cs typeface="EB Garamond SemiBold"/>
              <a:sym typeface="EB Garamond SemiBold"/>
            </a:endParaRPr>
          </a:p>
        </p:txBody>
      </p:sp>
      <p:graphicFrame>
        <p:nvGraphicFramePr>
          <p:cNvPr id="120" name="Google Shape;120;p20"/>
          <p:cNvGraphicFramePr/>
          <p:nvPr/>
        </p:nvGraphicFramePr>
        <p:xfrm>
          <a:off x="177050" y="1400575"/>
          <a:ext cx="3000000" cy="3000000"/>
        </p:xfrm>
        <a:graphic>
          <a:graphicData uri="http://schemas.openxmlformats.org/drawingml/2006/table">
            <a:tbl>
              <a:tblPr>
                <a:noFill/>
                <a:tableStyleId>{E80409CF-EFBB-41F8-B98E-869C63FD9E18}</a:tableStyleId>
              </a:tblPr>
              <a:tblGrid>
                <a:gridCol w="911525"/>
              </a:tblGrid>
              <a:tr h="213525">
                <a:tc>
                  <a:txBody>
                    <a:bodyPr/>
                    <a:lstStyle/>
                    <a:p>
                      <a:pPr indent="0" lvl="0" marL="0" rtl="0" algn="ctr">
                        <a:spcBef>
                          <a:spcPts val="0"/>
                        </a:spcBef>
                        <a:spcAft>
                          <a:spcPts val="0"/>
                        </a:spcAft>
                        <a:buNone/>
                      </a:pPr>
                      <a:r>
                        <a:rPr lang="en" sz="800">
                          <a:latin typeface="EB Garamond"/>
                          <a:ea typeface="EB Garamond"/>
                          <a:cs typeface="EB Garamond"/>
                          <a:sym typeface="EB Garamond"/>
                        </a:rPr>
                        <a:t>Data given to model</a:t>
                      </a:r>
                      <a:endParaRPr sz="800">
                        <a:latin typeface="EB Garamond"/>
                        <a:ea typeface="EB Garamond"/>
                        <a:cs typeface="EB Garamond"/>
                        <a:sym typeface="EB Garamond"/>
                      </a:endParaRPr>
                    </a:p>
                  </a:txBody>
                  <a:tcPr marT="91425" marB="91425" marR="91425" marL="91425"/>
                </a:tc>
              </a:tr>
              <a:tr h="201475">
                <a:tc>
                  <a:txBody>
                    <a:bodyPr/>
                    <a:lstStyle/>
                    <a:p>
                      <a:pPr indent="0" lvl="0" marL="0" rtl="0" algn="ctr">
                        <a:spcBef>
                          <a:spcPts val="0"/>
                        </a:spcBef>
                        <a:spcAft>
                          <a:spcPts val="0"/>
                        </a:spcAft>
                        <a:buNone/>
                      </a:pPr>
                      <a:r>
                        <a:rPr b="1" lang="en" sz="800">
                          <a:latin typeface="EB Garamond"/>
                          <a:ea typeface="EB Garamond"/>
                          <a:cs typeface="EB Garamond"/>
                          <a:sym typeface="EB Garamond"/>
                        </a:rPr>
                        <a:t>Before</a:t>
                      </a:r>
                      <a:endParaRPr b="1" sz="800">
                        <a:latin typeface="EB Garamond"/>
                        <a:ea typeface="EB Garamond"/>
                        <a:cs typeface="EB Garamond"/>
                        <a:sym typeface="EB Garamond"/>
                      </a:endParaRPr>
                    </a:p>
                  </a:txBody>
                  <a:tcPr marT="91425" marB="91425" marR="91425" marL="91425">
                    <a:solidFill>
                      <a:srgbClr val="D9EAD3"/>
                    </a:solidFill>
                  </a:tcPr>
                </a:tc>
              </a:tr>
              <a:tr h="201475">
                <a:tc>
                  <a:txBody>
                    <a:bodyPr/>
                    <a:lstStyle/>
                    <a:p>
                      <a:pPr indent="0" lvl="0" marL="0" rtl="0" algn="ctr">
                        <a:spcBef>
                          <a:spcPts val="0"/>
                        </a:spcBef>
                        <a:spcAft>
                          <a:spcPts val="0"/>
                        </a:spcAft>
                        <a:buNone/>
                      </a:pPr>
                      <a:r>
                        <a:rPr b="1" lang="en" sz="800">
                          <a:latin typeface="EB Garamond"/>
                          <a:ea typeface="EB Garamond"/>
                          <a:cs typeface="EB Garamond"/>
                          <a:sym typeface="EB Garamond"/>
                        </a:rPr>
                        <a:t>During</a:t>
                      </a:r>
                      <a:endParaRPr b="1" sz="800">
                        <a:latin typeface="EB Garamond"/>
                        <a:ea typeface="EB Garamond"/>
                        <a:cs typeface="EB Garamond"/>
                        <a:sym typeface="EB Garamond"/>
                      </a:endParaRPr>
                    </a:p>
                  </a:txBody>
                  <a:tcPr marT="91425" marB="91425" marR="91425" marL="91425">
                    <a:solidFill>
                      <a:srgbClr val="FFF2CC"/>
                    </a:solidFill>
                  </a:tcPr>
                </a:tc>
              </a:tr>
              <a:tr h="201475">
                <a:tc>
                  <a:txBody>
                    <a:bodyPr/>
                    <a:lstStyle/>
                    <a:p>
                      <a:pPr indent="0" lvl="0" marL="0" rtl="0" algn="ctr">
                        <a:spcBef>
                          <a:spcPts val="0"/>
                        </a:spcBef>
                        <a:spcAft>
                          <a:spcPts val="0"/>
                        </a:spcAft>
                        <a:buNone/>
                      </a:pPr>
                      <a:r>
                        <a:rPr b="1" lang="en" sz="800">
                          <a:latin typeface="EB Garamond"/>
                          <a:ea typeface="EB Garamond"/>
                          <a:cs typeface="EB Garamond"/>
                          <a:sym typeface="EB Garamond"/>
                        </a:rPr>
                        <a:t>After</a:t>
                      </a:r>
                      <a:endParaRPr b="1" sz="800">
                        <a:latin typeface="EB Garamond"/>
                        <a:ea typeface="EB Garamond"/>
                        <a:cs typeface="EB Garamond"/>
                        <a:sym typeface="EB Garamond"/>
                      </a:endParaRPr>
                    </a:p>
                  </a:txBody>
                  <a:tcPr marT="91425" marB="91425" marR="91425" marL="91425">
                    <a:solidFill>
                      <a:srgbClr val="F4CCCC"/>
                    </a:solidFill>
                  </a:tcPr>
                </a:tc>
              </a:tr>
            </a:tbl>
          </a:graphicData>
        </a:graphic>
      </p:graphicFrame>
      <p:graphicFrame>
        <p:nvGraphicFramePr>
          <p:cNvPr id="121" name="Google Shape;121;p20"/>
          <p:cNvGraphicFramePr/>
          <p:nvPr/>
        </p:nvGraphicFramePr>
        <p:xfrm>
          <a:off x="1745300" y="3229763"/>
          <a:ext cx="3000000" cy="3000000"/>
        </p:xfrm>
        <a:graphic>
          <a:graphicData uri="http://schemas.openxmlformats.org/drawingml/2006/table">
            <a:tbl>
              <a:tblPr>
                <a:noFill/>
                <a:tableStyleId>{E80409CF-EFBB-41F8-B98E-869C63FD9E18}</a:tableStyleId>
              </a:tblPr>
              <a:tblGrid>
                <a:gridCol w="880475"/>
              </a:tblGrid>
              <a:tr h="401750">
                <a:tc>
                  <a:txBody>
                    <a:bodyPr/>
                    <a:lstStyle/>
                    <a:p>
                      <a:pPr indent="0" lvl="0" marL="0" rtl="0" algn="ctr">
                        <a:spcBef>
                          <a:spcPts val="0"/>
                        </a:spcBef>
                        <a:spcAft>
                          <a:spcPts val="0"/>
                        </a:spcAft>
                        <a:buNone/>
                      </a:pPr>
                      <a:r>
                        <a:rPr lang="en" sz="800">
                          <a:latin typeface="EB Garamond"/>
                          <a:ea typeface="EB Garamond"/>
                          <a:cs typeface="EB Garamond"/>
                          <a:sym typeface="EB Garamond"/>
                        </a:rPr>
                        <a:t>Data given to model</a:t>
                      </a:r>
                      <a:endParaRPr sz="800">
                        <a:latin typeface="EB Garamond"/>
                        <a:ea typeface="EB Garamond"/>
                        <a:cs typeface="EB Garamond"/>
                        <a:sym typeface="EB Garamond"/>
                      </a:endParaRPr>
                    </a:p>
                  </a:txBody>
                  <a:tcPr marT="91425" marB="91425" marR="91425" marL="91425"/>
                </a:tc>
              </a:tr>
              <a:tr h="286950">
                <a:tc>
                  <a:txBody>
                    <a:bodyPr/>
                    <a:lstStyle/>
                    <a:p>
                      <a:pPr indent="0" lvl="0" marL="0" rtl="0" algn="ctr">
                        <a:spcBef>
                          <a:spcPts val="0"/>
                        </a:spcBef>
                        <a:spcAft>
                          <a:spcPts val="0"/>
                        </a:spcAft>
                        <a:buNone/>
                      </a:pPr>
                      <a:r>
                        <a:rPr b="1" lang="en" sz="800">
                          <a:latin typeface="EB Garamond"/>
                          <a:ea typeface="EB Garamond"/>
                          <a:cs typeface="EB Garamond"/>
                          <a:sym typeface="EB Garamond"/>
                        </a:rPr>
                        <a:t>Before</a:t>
                      </a:r>
                      <a:endParaRPr b="1" sz="800">
                        <a:latin typeface="EB Garamond"/>
                        <a:ea typeface="EB Garamond"/>
                        <a:cs typeface="EB Garamond"/>
                        <a:sym typeface="EB Garamond"/>
                      </a:endParaRPr>
                    </a:p>
                  </a:txBody>
                  <a:tcPr marT="91425" marB="91425" marR="91425" marL="91425">
                    <a:solidFill>
                      <a:srgbClr val="D9EAD3"/>
                    </a:solidFill>
                  </a:tcPr>
                </a:tc>
              </a:tr>
              <a:tr h="286950">
                <a:tc>
                  <a:txBody>
                    <a:bodyPr/>
                    <a:lstStyle/>
                    <a:p>
                      <a:pPr indent="0" lvl="0" marL="0" rtl="0" algn="ctr">
                        <a:spcBef>
                          <a:spcPts val="0"/>
                        </a:spcBef>
                        <a:spcAft>
                          <a:spcPts val="0"/>
                        </a:spcAft>
                        <a:buNone/>
                      </a:pPr>
                      <a:r>
                        <a:rPr b="1" lang="en" sz="800">
                          <a:latin typeface="EB Garamond"/>
                          <a:ea typeface="EB Garamond"/>
                          <a:cs typeface="EB Garamond"/>
                          <a:sym typeface="EB Garamond"/>
                        </a:rPr>
                        <a:t>During</a:t>
                      </a:r>
                      <a:endParaRPr b="1" sz="800">
                        <a:latin typeface="EB Garamond"/>
                        <a:ea typeface="EB Garamond"/>
                        <a:cs typeface="EB Garamond"/>
                        <a:sym typeface="EB Garamond"/>
                      </a:endParaRPr>
                    </a:p>
                  </a:txBody>
                  <a:tcPr marT="91425" marB="91425" marR="91425" marL="91425">
                    <a:solidFill>
                      <a:srgbClr val="FFF2CC"/>
                    </a:solidFill>
                  </a:tcPr>
                </a:tc>
              </a:tr>
              <a:tr h="286950">
                <a:tc>
                  <a:txBody>
                    <a:bodyPr/>
                    <a:lstStyle/>
                    <a:p>
                      <a:pPr indent="0" lvl="0" marL="0" rtl="0" algn="ctr">
                        <a:spcBef>
                          <a:spcPts val="0"/>
                        </a:spcBef>
                        <a:spcAft>
                          <a:spcPts val="0"/>
                        </a:spcAft>
                        <a:buNone/>
                      </a:pPr>
                      <a:r>
                        <a:rPr lang="en" sz="800">
                          <a:solidFill>
                            <a:srgbClr val="9E9E9E"/>
                          </a:solidFill>
                          <a:latin typeface="EB Garamond"/>
                          <a:ea typeface="EB Garamond"/>
                          <a:cs typeface="EB Garamond"/>
                          <a:sym typeface="EB Garamond"/>
                        </a:rPr>
                        <a:t>After</a:t>
                      </a:r>
                      <a:endParaRPr sz="800">
                        <a:solidFill>
                          <a:srgbClr val="9E9E9E"/>
                        </a:solidFill>
                        <a:latin typeface="EB Garamond"/>
                        <a:ea typeface="EB Garamond"/>
                        <a:cs typeface="EB Garamond"/>
                        <a:sym typeface="EB Garamond"/>
                      </a:endParaRPr>
                    </a:p>
                  </a:txBody>
                  <a:tcPr marT="91425" marB="91425" marR="91425" marL="91425"/>
                </a:tc>
              </a:tr>
            </a:tbl>
          </a:graphicData>
        </a:graphic>
      </p:graphicFrame>
      <p:graphicFrame>
        <p:nvGraphicFramePr>
          <p:cNvPr id="122" name="Google Shape;122;p20"/>
          <p:cNvGraphicFramePr/>
          <p:nvPr/>
        </p:nvGraphicFramePr>
        <p:xfrm>
          <a:off x="8113450" y="1386150"/>
          <a:ext cx="3000000" cy="3000000"/>
        </p:xfrm>
        <a:graphic>
          <a:graphicData uri="http://schemas.openxmlformats.org/drawingml/2006/table">
            <a:tbl>
              <a:tblPr>
                <a:noFill/>
                <a:tableStyleId>{E80409CF-EFBB-41F8-B98E-869C63FD9E18}</a:tableStyleId>
              </a:tblPr>
              <a:tblGrid>
                <a:gridCol w="880475"/>
              </a:tblGrid>
              <a:tr h="314375">
                <a:tc>
                  <a:txBody>
                    <a:bodyPr/>
                    <a:lstStyle/>
                    <a:p>
                      <a:pPr indent="0" lvl="0" marL="0" rtl="0" algn="ctr">
                        <a:spcBef>
                          <a:spcPts val="0"/>
                        </a:spcBef>
                        <a:spcAft>
                          <a:spcPts val="0"/>
                        </a:spcAft>
                        <a:buNone/>
                      </a:pPr>
                      <a:r>
                        <a:rPr lang="en" sz="800">
                          <a:latin typeface="EB Garamond"/>
                          <a:ea typeface="EB Garamond"/>
                          <a:cs typeface="EB Garamond"/>
                          <a:sym typeface="EB Garamond"/>
                        </a:rPr>
                        <a:t>Data given to model</a:t>
                      </a:r>
                      <a:endParaRPr sz="800">
                        <a:latin typeface="EB Garamond"/>
                        <a:ea typeface="EB Garamond"/>
                        <a:cs typeface="EB Garamond"/>
                        <a:sym typeface="EB Garamond"/>
                      </a:endParaRPr>
                    </a:p>
                  </a:txBody>
                  <a:tcPr marT="91425" marB="91425" marR="91425" marL="91425"/>
                </a:tc>
              </a:tr>
              <a:tr h="314375">
                <a:tc>
                  <a:txBody>
                    <a:bodyPr/>
                    <a:lstStyle/>
                    <a:p>
                      <a:pPr indent="0" lvl="0" marL="0" rtl="0" algn="ctr">
                        <a:spcBef>
                          <a:spcPts val="0"/>
                        </a:spcBef>
                        <a:spcAft>
                          <a:spcPts val="0"/>
                        </a:spcAft>
                        <a:buNone/>
                      </a:pPr>
                      <a:r>
                        <a:rPr b="1" lang="en" sz="800">
                          <a:latin typeface="EB Garamond"/>
                          <a:ea typeface="EB Garamond"/>
                          <a:cs typeface="EB Garamond"/>
                          <a:sym typeface="EB Garamond"/>
                        </a:rPr>
                        <a:t>Before</a:t>
                      </a:r>
                      <a:endParaRPr b="1" sz="800">
                        <a:latin typeface="EB Garamond"/>
                        <a:ea typeface="EB Garamond"/>
                        <a:cs typeface="EB Garamond"/>
                        <a:sym typeface="EB Garamond"/>
                      </a:endParaRPr>
                    </a:p>
                  </a:txBody>
                  <a:tcPr marT="91425" marB="91425" marR="91425" marL="91425">
                    <a:solidFill>
                      <a:srgbClr val="D9EAD3"/>
                    </a:solidFill>
                  </a:tcPr>
                </a:tc>
              </a:tr>
              <a:tr h="314375">
                <a:tc>
                  <a:txBody>
                    <a:bodyPr/>
                    <a:lstStyle/>
                    <a:p>
                      <a:pPr indent="0" lvl="0" marL="0" rtl="0" algn="ctr">
                        <a:spcBef>
                          <a:spcPts val="0"/>
                        </a:spcBef>
                        <a:spcAft>
                          <a:spcPts val="0"/>
                        </a:spcAft>
                        <a:buNone/>
                      </a:pPr>
                      <a:r>
                        <a:rPr lang="en" sz="800">
                          <a:solidFill>
                            <a:srgbClr val="9E9E9E"/>
                          </a:solidFill>
                          <a:latin typeface="EB Garamond"/>
                          <a:ea typeface="EB Garamond"/>
                          <a:cs typeface="EB Garamond"/>
                          <a:sym typeface="EB Garamond"/>
                        </a:rPr>
                        <a:t>During</a:t>
                      </a:r>
                      <a:endParaRPr sz="800">
                        <a:solidFill>
                          <a:srgbClr val="999999"/>
                        </a:solidFill>
                        <a:latin typeface="EB Garamond"/>
                        <a:ea typeface="EB Garamond"/>
                        <a:cs typeface="EB Garamond"/>
                        <a:sym typeface="EB Garamond"/>
                      </a:endParaRPr>
                    </a:p>
                  </a:txBody>
                  <a:tcPr marT="91425" marB="91425" marR="91425" marL="91425">
                    <a:solidFill>
                      <a:schemeClr val="lt1"/>
                    </a:solidFill>
                  </a:tcPr>
                </a:tc>
              </a:tr>
              <a:tr h="314375">
                <a:tc>
                  <a:txBody>
                    <a:bodyPr/>
                    <a:lstStyle/>
                    <a:p>
                      <a:pPr indent="0" lvl="0" marL="0" rtl="0" algn="ctr">
                        <a:spcBef>
                          <a:spcPts val="0"/>
                        </a:spcBef>
                        <a:spcAft>
                          <a:spcPts val="0"/>
                        </a:spcAft>
                        <a:buNone/>
                      </a:pPr>
                      <a:r>
                        <a:rPr lang="en" sz="800">
                          <a:solidFill>
                            <a:srgbClr val="9E9E9E"/>
                          </a:solidFill>
                          <a:latin typeface="EB Garamond"/>
                          <a:ea typeface="EB Garamond"/>
                          <a:cs typeface="EB Garamond"/>
                          <a:sym typeface="EB Garamond"/>
                        </a:rPr>
                        <a:t>After</a:t>
                      </a:r>
                      <a:endParaRPr sz="800">
                        <a:solidFill>
                          <a:srgbClr val="9E9E9E"/>
                        </a:solidFill>
                        <a:latin typeface="EB Garamond"/>
                        <a:ea typeface="EB Garamond"/>
                        <a:cs typeface="EB Garamond"/>
                        <a:sym typeface="EB Garamond"/>
                      </a:endParaRPr>
                    </a:p>
                  </a:txBody>
                  <a:tcPr marT="91425" marB="91425" marR="91425" marL="91425"/>
                </a:tc>
              </a:tr>
            </a:tbl>
          </a:graphicData>
        </a:graphic>
      </p:graphicFrame>
      <p:sp>
        <p:nvSpPr>
          <p:cNvPr id="123" name="Google Shape;123;p20"/>
          <p:cNvSpPr txBox="1"/>
          <p:nvPr/>
        </p:nvSpPr>
        <p:spPr>
          <a:xfrm>
            <a:off x="6162750" y="2840100"/>
            <a:ext cx="1417500" cy="2028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EB Garamond SemiBold"/>
                <a:ea typeface="EB Garamond SemiBold"/>
                <a:cs typeface="EB Garamond SemiBold"/>
                <a:sym typeface="EB Garamond SemiBold"/>
              </a:rPr>
              <a:t>Time steps</a:t>
            </a:r>
            <a:endParaRPr sz="1000">
              <a:solidFill>
                <a:schemeClr val="dk1"/>
              </a:solidFill>
              <a:latin typeface="EB Garamond SemiBold"/>
              <a:ea typeface="EB Garamond SemiBold"/>
              <a:cs typeface="EB Garamond SemiBold"/>
              <a:sym typeface="EB Garamond SemiBold"/>
            </a:endParaRPr>
          </a:p>
        </p:txBody>
      </p:sp>
      <p:sp>
        <p:nvSpPr>
          <p:cNvPr id="124" name="Google Shape;124;p20"/>
          <p:cNvSpPr txBox="1"/>
          <p:nvPr/>
        </p:nvSpPr>
        <p:spPr>
          <a:xfrm>
            <a:off x="4117575" y="4570700"/>
            <a:ext cx="1417500" cy="2028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EB Garamond SemiBold"/>
                <a:ea typeface="EB Garamond SemiBold"/>
                <a:cs typeface="EB Garamond SemiBold"/>
                <a:sym typeface="EB Garamond SemiBold"/>
              </a:rPr>
              <a:t>Time steps</a:t>
            </a:r>
            <a:endParaRPr sz="1000">
              <a:solidFill>
                <a:schemeClr val="dk1"/>
              </a:solidFill>
              <a:latin typeface="EB Garamond SemiBold"/>
              <a:ea typeface="EB Garamond SemiBold"/>
              <a:cs typeface="EB Garamond SemiBold"/>
              <a:sym typeface="EB Garamond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1"/>
          <p:cNvPicPr preferRelativeResize="0"/>
          <p:nvPr/>
        </p:nvPicPr>
        <p:blipFill>
          <a:blip r:embed="rId3">
            <a:alphaModFix amt="66000"/>
          </a:blip>
          <a:stretch>
            <a:fillRect/>
          </a:stretch>
        </p:blipFill>
        <p:spPr>
          <a:xfrm>
            <a:off x="0" y="0"/>
            <a:ext cx="9143997" cy="6857998"/>
          </a:xfrm>
          <a:prstGeom prst="rect">
            <a:avLst/>
          </a:prstGeom>
          <a:noFill/>
          <a:ln>
            <a:noFill/>
          </a:ln>
        </p:spPr>
      </p:pic>
      <p:sp>
        <p:nvSpPr>
          <p:cNvPr id="130" name="Google Shape;130;p21"/>
          <p:cNvSpPr txBox="1"/>
          <p:nvPr>
            <p:ph type="title"/>
          </p:nvPr>
        </p:nvSpPr>
        <p:spPr>
          <a:xfrm>
            <a:off x="62000" y="386600"/>
            <a:ext cx="9144000" cy="100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891"/>
              <a:buNone/>
            </a:pPr>
            <a:r>
              <a:rPr lang="en" sz="2200">
                <a:latin typeface="EB Garamond ExtraBold"/>
                <a:ea typeface="EB Garamond ExtraBold"/>
                <a:cs typeface="EB Garamond ExtraBold"/>
                <a:sym typeface="EB Garamond ExtraBold"/>
              </a:rPr>
              <a:t>Rainbow Trout aquaculture in lakes will increase phosphorus and nitrogen concentrations</a:t>
            </a:r>
            <a:r>
              <a:rPr lang="en" sz="2200">
                <a:latin typeface="EB Garamond ExtraBold"/>
                <a:ea typeface="EB Garamond ExtraBold"/>
                <a:cs typeface="EB Garamond ExtraBold"/>
                <a:sym typeface="EB Garamond ExtraBold"/>
              </a:rPr>
              <a:t> in the epilimnion layer</a:t>
            </a:r>
            <a:endParaRPr sz="2200">
              <a:latin typeface="EB Garamond ExtraBold"/>
              <a:ea typeface="EB Garamond ExtraBold"/>
              <a:cs typeface="EB Garamond ExtraBold"/>
              <a:sym typeface="EB Garamond ExtraBold"/>
            </a:endParaRPr>
          </a:p>
        </p:txBody>
      </p:sp>
      <p:sp>
        <p:nvSpPr>
          <p:cNvPr id="131" name="Google Shape;131;p21"/>
          <p:cNvSpPr txBox="1"/>
          <p:nvPr>
            <p:ph idx="1" type="body"/>
          </p:nvPr>
        </p:nvSpPr>
        <p:spPr>
          <a:xfrm>
            <a:off x="311700" y="1390400"/>
            <a:ext cx="8787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Clr>
                <a:schemeClr val="dk1"/>
              </a:buClr>
              <a:buSzPts val="2100"/>
              <a:buFont typeface="EB Garamond"/>
              <a:buChar char="●"/>
            </a:pPr>
            <a:r>
              <a:rPr lang="en" sz="2100">
                <a:solidFill>
                  <a:schemeClr val="dk1"/>
                </a:solidFill>
                <a:latin typeface="EB Garamond"/>
                <a:ea typeface="EB Garamond"/>
                <a:cs typeface="EB Garamond"/>
                <a:sym typeface="EB Garamond"/>
              </a:rPr>
              <a:t>Phosphorus generally occurs in small amounts in the natural environment</a:t>
            </a:r>
            <a:endParaRPr sz="2100">
              <a:solidFill>
                <a:schemeClr val="dk1"/>
              </a:solidFill>
              <a:latin typeface="EB Garamond"/>
              <a:ea typeface="EB Garamond"/>
              <a:cs typeface="EB Garamond"/>
              <a:sym typeface="EB Garamond"/>
            </a:endParaRPr>
          </a:p>
          <a:p>
            <a:pPr indent="-361950" lvl="0" marL="457200" rtl="0" algn="l">
              <a:spcBef>
                <a:spcPts val="0"/>
              </a:spcBef>
              <a:spcAft>
                <a:spcPts val="0"/>
              </a:spcAft>
              <a:buClr>
                <a:schemeClr val="dk1"/>
              </a:buClr>
              <a:buSzPts val="2100"/>
              <a:buFont typeface="EB Garamond"/>
              <a:buChar char="●"/>
            </a:pPr>
            <a:r>
              <a:rPr lang="en" sz="2100">
                <a:solidFill>
                  <a:schemeClr val="dk1"/>
                </a:solidFill>
                <a:latin typeface="EB Garamond"/>
                <a:ea typeface="EB Garamond"/>
                <a:cs typeface="EB Garamond"/>
                <a:sym typeface="EB Garamond"/>
              </a:rPr>
              <a:t>P and N are a key driver of productivity in freshwater ecosystems</a:t>
            </a:r>
            <a:endParaRPr sz="2100">
              <a:solidFill>
                <a:schemeClr val="dk1"/>
              </a:solidFill>
              <a:latin typeface="EB Garamond"/>
              <a:ea typeface="EB Garamond"/>
              <a:cs typeface="EB Garamond"/>
              <a:sym typeface="EB Garamond"/>
            </a:endParaRPr>
          </a:p>
          <a:p>
            <a:pPr indent="-361950" lvl="0" marL="457200" rtl="0" algn="l">
              <a:spcBef>
                <a:spcPts val="0"/>
              </a:spcBef>
              <a:spcAft>
                <a:spcPts val="0"/>
              </a:spcAft>
              <a:buClr>
                <a:schemeClr val="dk1"/>
              </a:buClr>
              <a:buSzPts val="2100"/>
              <a:buFont typeface="EB Garamond"/>
              <a:buChar char="●"/>
            </a:pPr>
            <a:r>
              <a:rPr lang="en" sz="2100">
                <a:solidFill>
                  <a:schemeClr val="dk1"/>
                </a:solidFill>
                <a:latin typeface="EB Garamond"/>
                <a:ea typeface="EB Garamond"/>
                <a:cs typeface="EB Garamond"/>
                <a:sym typeface="EB Garamond"/>
              </a:rPr>
              <a:t>Aquaculture causes increased nutrient input into the lake through fish feeding and extra fish waste being produced </a:t>
            </a:r>
            <a:endParaRPr sz="2100">
              <a:solidFill>
                <a:schemeClr val="dk1"/>
              </a:solidFill>
              <a:latin typeface="EB Garamond"/>
              <a:ea typeface="EB Garamond"/>
              <a:cs typeface="EB Garamond"/>
              <a:sym typeface="EB Garamond"/>
            </a:endParaRPr>
          </a:p>
          <a:p>
            <a:pPr indent="0" lvl="0" marL="0" rtl="0" algn="l">
              <a:spcBef>
                <a:spcPts val="1200"/>
              </a:spcBef>
              <a:spcAft>
                <a:spcPts val="1200"/>
              </a:spcAft>
              <a:buNone/>
            </a:pPr>
            <a:r>
              <a:t/>
            </a:r>
            <a:endParaRPr sz="2100">
              <a:solidFill>
                <a:schemeClr val="dk1"/>
              </a:solidFill>
              <a:latin typeface="EB Garamond"/>
              <a:ea typeface="EB Garamond"/>
              <a:cs typeface="EB Garamond"/>
              <a:sym typeface="EB Garamon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